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80" r:id="rId2"/>
    <p:sldId id="598" r:id="rId3"/>
    <p:sldId id="599" r:id="rId4"/>
    <p:sldId id="600" r:id="rId5"/>
    <p:sldId id="601" r:id="rId6"/>
    <p:sldId id="656" r:id="rId7"/>
    <p:sldId id="655" r:id="rId8"/>
    <p:sldId id="657" r:id="rId9"/>
    <p:sldId id="479" r:id="rId10"/>
    <p:sldId id="615" r:id="rId11"/>
    <p:sldId id="480" r:id="rId12"/>
    <p:sldId id="481" r:id="rId13"/>
    <p:sldId id="482" r:id="rId14"/>
    <p:sldId id="483" r:id="rId15"/>
    <p:sldId id="484" r:id="rId16"/>
    <p:sldId id="603" r:id="rId17"/>
    <p:sldId id="658" r:id="rId18"/>
    <p:sldId id="604" r:id="rId19"/>
    <p:sldId id="605" r:id="rId20"/>
    <p:sldId id="606" r:id="rId21"/>
    <p:sldId id="607" r:id="rId22"/>
    <p:sldId id="636" r:id="rId23"/>
    <p:sldId id="637" r:id="rId24"/>
    <p:sldId id="638" r:id="rId25"/>
    <p:sldId id="639" r:id="rId26"/>
    <p:sldId id="640" r:id="rId27"/>
    <p:sldId id="641" r:id="rId28"/>
    <p:sldId id="642" r:id="rId29"/>
    <p:sldId id="643" r:id="rId30"/>
    <p:sldId id="644" r:id="rId31"/>
    <p:sldId id="645" r:id="rId32"/>
    <p:sldId id="646" r:id="rId33"/>
    <p:sldId id="647" r:id="rId34"/>
    <p:sldId id="648" r:id="rId35"/>
    <p:sldId id="649" r:id="rId36"/>
    <p:sldId id="650" r:id="rId37"/>
    <p:sldId id="651" r:id="rId38"/>
    <p:sldId id="652" r:id="rId39"/>
    <p:sldId id="653" r:id="rId40"/>
    <p:sldId id="488" r:id="rId41"/>
    <p:sldId id="562" r:id="rId42"/>
    <p:sldId id="619" r:id="rId43"/>
    <p:sldId id="489" r:id="rId44"/>
    <p:sldId id="490" r:id="rId45"/>
    <p:sldId id="491" r:id="rId46"/>
    <p:sldId id="627" r:id="rId47"/>
    <p:sldId id="493" r:id="rId48"/>
    <p:sldId id="620" r:id="rId49"/>
    <p:sldId id="621" r:id="rId50"/>
    <p:sldId id="622" r:id="rId51"/>
    <p:sldId id="623" r:id="rId52"/>
    <p:sldId id="624" r:id="rId53"/>
    <p:sldId id="625" r:id="rId54"/>
    <p:sldId id="630" r:id="rId55"/>
    <p:sldId id="631" r:id="rId56"/>
    <p:sldId id="632" r:id="rId57"/>
    <p:sldId id="633" r:id="rId58"/>
    <p:sldId id="634" r:id="rId59"/>
    <p:sldId id="635" r:id="rId60"/>
    <p:sldId id="550" r:id="rId61"/>
    <p:sldId id="616" r:id="rId62"/>
    <p:sldId id="551"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ED20B-3ED7-4F37-87F7-F2E22CF21994}" type="datetimeFigureOut">
              <a:rPr lang="fr-CA" smtClean="0"/>
              <a:pPr/>
              <a:t>2014-09-16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067A3-E1F5-49A7-9973-BE99F28347FB}" type="slidenum">
              <a:rPr lang="fr-CA" smtClean="0"/>
              <a:pPr/>
              <a:t>‹N°›</a:t>
            </a:fld>
            <a:endParaRPr lang="fr-CA"/>
          </a:p>
        </p:txBody>
      </p:sp>
    </p:spTree>
    <p:extLst>
      <p:ext uri="{BB962C8B-B14F-4D97-AF65-F5344CB8AC3E}">
        <p14:creationId xmlns:p14="http://schemas.microsoft.com/office/powerpoint/2010/main" val="26449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197026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416738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86757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55025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00291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82775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25501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78658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90907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62550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2014-09-16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110666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8C1E5-F04E-4BEB-B251-38ED990CD151}" type="datetimeFigureOut">
              <a:rPr lang="fr-CA" smtClean="0"/>
              <a:pPr/>
              <a:t>2014-09-16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2F17-06B9-46DE-A2EB-9FD8865387E3}" type="slidenum">
              <a:rPr lang="fr-CA" smtClean="0"/>
              <a:pPr/>
              <a:t>‹N°›</a:t>
            </a:fld>
            <a:endParaRPr lang="fr-CA"/>
          </a:p>
        </p:txBody>
      </p:sp>
    </p:spTree>
    <p:extLst>
      <p:ext uri="{BB962C8B-B14F-4D97-AF65-F5344CB8AC3E}">
        <p14:creationId xmlns:p14="http://schemas.microsoft.com/office/powerpoint/2010/main" val="166508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a:t>Analyse </a:t>
            </a:r>
            <a:r>
              <a:rPr lang="fr-CA" dirty="0" smtClean="0"/>
              <a:t>des intentions</a:t>
            </a:r>
            <a:endParaRPr lang="fr-CA" dirty="0"/>
          </a:p>
        </p:txBody>
      </p:sp>
      <p:pic>
        <p:nvPicPr>
          <p:cNvPr id="2050" name="Image 1" descr="G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725144"/>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1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028" y="1196752"/>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spTree>
    <p:extLst>
      <p:ext uri="{BB962C8B-B14F-4D97-AF65-F5344CB8AC3E}">
        <p14:creationId xmlns:p14="http://schemas.microsoft.com/office/powerpoint/2010/main" val="102622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1995 N = 779</a:t>
            </a:r>
            <a:endParaRPr lang="fr-C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courbée vers la droite 1"/>
          <p:cNvSpPr/>
          <p:nvPr/>
        </p:nvSpPr>
        <p:spPr>
          <a:xfrm>
            <a:off x="2483768" y="2276872"/>
            <a:ext cx="1152128" cy="25202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14018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2002 N = 1131</a:t>
            </a:r>
            <a:endParaRPr lang="fr-CA" dirty="0"/>
          </a:p>
        </p:txBody>
      </p:sp>
    </p:spTree>
    <p:extLst>
      <p:ext uri="{BB962C8B-B14F-4D97-AF65-F5344CB8AC3E}">
        <p14:creationId xmlns:p14="http://schemas.microsoft.com/office/powerpoint/2010/main" val="154502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2009 N = 966</a:t>
            </a:r>
            <a:endParaRPr lang="fr-C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58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Campagne électorale de 2014 N = 8274</a:t>
            </a:r>
            <a:endParaRPr lang="fr-CA" dirty="0"/>
          </a:p>
        </p:txBody>
      </p:sp>
    </p:spTree>
    <p:extLst>
      <p:ext uri="{BB962C8B-B14F-4D97-AF65-F5344CB8AC3E}">
        <p14:creationId xmlns:p14="http://schemas.microsoft.com/office/powerpoint/2010/main" val="44995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498475"/>
            <a:ext cx="851693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791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a:t>Une intrication politique!</a:t>
            </a:r>
          </a:p>
        </p:txBody>
      </p:sp>
    </p:spTree>
    <p:extLst>
      <p:ext uri="{BB962C8B-B14F-4D97-AF65-F5344CB8AC3E}">
        <p14:creationId xmlns:p14="http://schemas.microsoft.com/office/powerpoint/2010/main" val="2119542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588192"/>
            <a:ext cx="8308975"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2627784" y="1739389"/>
            <a:ext cx="871736" cy="4248472"/>
            <a:chOff x="755576" y="1268760"/>
            <a:chExt cx="871736" cy="4248472"/>
          </a:xfrm>
        </p:grpSpPr>
        <p:cxnSp>
          <p:nvCxnSpPr>
            <p:cNvPr id="6" name="Connecteur droit 5"/>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3266" y="1340768"/>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2007</a:t>
              </a:r>
              <a:endParaRPr lang="fr-CA" sz="1400" dirty="0"/>
            </a:p>
          </p:txBody>
        </p:sp>
      </p:grpSp>
      <p:grpSp>
        <p:nvGrpSpPr>
          <p:cNvPr id="8" name="Groupe 7"/>
          <p:cNvGrpSpPr/>
          <p:nvPr/>
        </p:nvGrpSpPr>
        <p:grpSpPr>
          <a:xfrm>
            <a:off x="899592" y="1795211"/>
            <a:ext cx="1224136" cy="4248472"/>
            <a:chOff x="755576" y="1268760"/>
            <a:chExt cx="1224136" cy="4248472"/>
          </a:xfrm>
        </p:grpSpPr>
        <p:cxnSp>
          <p:nvCxnSpPr>
            <p:cNvPr id="9" name="Connecteur droit 8"/>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55626" y="1268760"/>
              <a:ext cx="1224086" cy="307777"/>
            </a:xfrm>
            <a:prstGeom prst="rect">
              <a:avLst/>
            </a:prstGeom>
            <a:solidFill>
              <a:schemeClr val="bg1">
                <a:lumMod val="85000"/>
              </a:schemeClr>
            </a:solidFill>
          </p:spPr>
          <p:txBody>
            <a:bodyPr wrap="square" rtlCol="0">
              <a:spAutoFit/>
            </a:bodyPr>
            <a:lstStyle/>
            <a:p>
              <a:r>
                <a:rPr lang="fr-CA" sz="1400" dirty="0" smtClean="0"/>
                <a:t>Commandites</a:t>
              </a:r>
              <a:endParaRPr lang="fr-CA" sz="1400" dirty="0"/>
            </a:p>
          </p:txBody>
        </p:sp>
      </p:grpSp>
      <p:grpSp>
        <p:nvGrpSpPr>
          <p:cNvPr id="11" name="Groupe 10"/>
          <p:cNvGrpSpPr/>
          <p:nvPr/>
        </p:nvGrpSpPr>
        <p:grpSpPr>
          <a:xfrm>
            <a:off x="5652120" y="1504662"/>
            <a:ext cx="936054" cy="4248472"/>
            <a:chOff x="736179" y="1268760"/>
            <a:chExt cx="936054" cy="4248472"/>
          </a:xfrm>
        </p:grpSpPr>
        <p:cxnSp>
          <p:nvCxnSpPr>
            <p:cNvPr id="12" name="Connecteur droit 11"/>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6179" y="1569231"/>
              <a:ext cx="936054" cy="307777"/>
            </a:xfrm>
            <a:prstGeom prst="rect">
              <a:avLst/>
            </a:prstGeom>
            <a:solidFill>
              <a:schemeClr val="bg1">
                <a:lumMod val="85000"/>
              </a:schemeClr>
            </a:solidFill>
          </p:spPr>
          <p:txBody>
            <a:bodyPr wrap="square" rtlCol="0">
              <a:spAutoFit/>
            </a:bodyPr>
            <a:lstStyle/>
            <a:p>
              <a:r>
                <a:rPr lang="fr-CA" sz="1400" dirty="0" err="1" smtClean="0"/>
                <a:t>Af</a:t>
              </a:r>
              <a:r>
                <a:rPr lang="fr-CA" sz="1400" dirty="0" smtClean="0"/>
                <a:t>. Colisée</a:t>
              </a:r>
              <a:endParaRPr lang="fr-CA" sz="1400" dirty="0"/>
            </a:p>
          </p:txBody>
        </p:sp>
      </p:grpSp>
      <p:grpSp>
        <p:nvGrpSpPr>
          <p:cNvPr id="14" name="Groupe 13"/>
          <p:cNvGrpSpPr/>
          <p:nvPr/>
        </p:nvGrpSpPr>
        <p:grpSpPr>
          <a:xfrm>
            <a:off x="6804248" y="1554656"/>
            <a:ext cx="891827" cy="4248472"/>
            <a:chOff x="755576" y="1268760"/>
            <a:chExt cx="891827" cy="4248472"/>
          </a:xfrm>
        </p:grpSpPr>
        <p:cxnSp>
          <p:nvCxnSpPr>
            <p:cNvPr id="15" name="Connecteur droit 14"/>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83357" y="2077691"/>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2012</a:t>
              </a:r>
              <a:endParaRPr lang="fr-CA" sz="1400" dirty="0"/>
            </a:p>
          </p:txBody>
        </p:sp>
      </p:grpSp>
      <p:sp>
        <p:nvSpPr>
          <p:cNvPr id="17" name="Titre 5"/>
          <p:cNvSpPr>
            <a:spLocks noGrp="1"/>
          </p:cNvSpPr>
          <p:nvPr>
            <p:ph type="title"/>
          </p:nvPr>
        </p:nvSpPr>
        <p:spPr>
          <a:xfrm>
            <a:off x="457200" y="274638"/>
            <a:ext cx="8229600" cy="1143000"/>
          </a:xfrm>
        </p:spPr>
        <p:txBody>
          <a:bodyPr/>
          <a:lstStyle/>
          <a:p>
            <a:r>
              <a:rPr lang="fr-CA" dirty="0" smtClean="0"/>
              <a:t>Sondages GROP</a:t>
            </a:r>
            <a:endParaRPr lang="fr-CA" dirty="0"/>
          </a:p>
        </p:txBody>
      </p:sp>
    </p:spTree>
    <p:extLst>
      <p:ext uri="{BB962C8B-B14F-4D97-AF65-F5344CB8AC3E}">
        <p14:creationId xmlns:p14="http://schemas.microsoft.com/office/powerpoint/2010/main" val="40629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33" y="1772816"/>
            <a:ext cx="78885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5796136" y="4725144"/>
            <a:ext cx="28803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962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225" y="1881188"/>
            <a:ext cx="55435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3923928" y="4689140"/>
            <a:ext cx="288032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899592" y="476672"/>
            <a:ext cx="7416824" cy="369332"/>
          </a:xfrm>
          <a:prstGeom prst="rect">
            <a:avLst/>
          </a:prstGeom>
          <a:noFill/>
        </p:spPr>
        <p:txBody>
          <a:bodyPr wrap="square" rtlCol="0">
            <a:spAutoFit/>
          </a:bodyPr>
          <a:lstStyle/>
          <a:p>
            <a:pPr algn="ctr"/>
            <a:r>
              <a:rPr lang="fr-CA" dirty="0" smtClean="0"/>
              <a:t>Source: Directeur général des élections du Québec</a:t>
            </a:r>
            <a:endParaRPr lang="fr-CA" dirty="0"/>
          </a:p>
        </p:txBody>
      </p:sp>
    </p:spTree>
    <p:extLst>
      <p:ext uri="{BB962C8B-B14F-4D97-AF65-F5344CB8AC3E}">
        <p14:creationId xmlns:p14="http://schemas.microsoft.com/office/powerpoint/2010/main" val="52425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Évolution des intentions référendaires depuis 1980</a:t>
            </a:r>
            <a:endParaRPr lang="fr-CA" dirty="0"/>
          </a:p>
        </p:txBody>
      </p:sp>
    </p:spTree>
    <p:extLst>
      <p:ext uri="{BB962C8B-B14F-4D97-AF65-F5344CB8AC3E}">
        <p14:creationId xmlns:p14="http://schemas.microsoft.com/office/powerpoint/2010/main" val="355368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93" y="836712"/>
            <a:ext cx="7339102" cy="588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3851920" y="4221088"/>
            <a:ext cx="2232248" cy="135860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nvSpPr>
        <p:spPr>
          <a:xfrm>
            <a:off x="4283968" y="1340768"/>
            <a:ext cx="2232248" cy="1728192"/>
          </a:xfrm>
          <a:prstGeom prst="ellipse">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4614478" y="2780928"/>
            <a:ext cx="1584175" cy="1656184"/>
          </a:xfrm>
          <a:prstGeom prst="ellipse">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3419872" y="2780928"/>
            <a:ext cx="1548172" cy="1656184"/>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sp>
        <p:nvSpPr>
          <p:cNvPr id="6" name="ZoneTexte 5"/>
          <p:cNvSpPr txBox="1"/>
          <p:nvPr/>
        </p:nvSpPr>
        <p:spPr>
          <a:xfrm>
            <a:off x="2987824" y="620688"/>
            <a:ext cx="3600400" cy="369332"/>
          </a:xfrm>
          <a:prstGeom prst="rect">
            <a:avLst/>
          </a:prstGeom>
          <a:noFill/>
        </p:spPr>
        <p:txBody>
          <a:bodyPr wrap="square" rtlCol="0">
            <a:spAutoFit/>
          </a:bodyPr>
          <a:lstStyle/>
          <a:p>
            <a:pPr algn="ctr"/>
            <a:r>
              <a:rPr lang="fr-CA" dirty="0" smtClean="0"/>
              <a:t>INTENTIONS ÉLECTORALES</a:t>
            </a:r>
            <a:endParaRPr lang="fr-CA" dirty="0"/>
          </a:p>
        </p:txBody>
      </p:sp>
    </p:spTree>
    <p:extLst>
      <p:ext uri="{BB962C8B-B14F-4D97-AF65-F5344CB8AC3E}">
        <p14:creationId xmlns:p14="http://schemas.microsoft.com/office/powerpoint/2010/main" val="19263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155" y="980728"/>
            <a:ext cx="718936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4644007" y="1484784"/>
            <a:ext cx="2028031" cy="1512168"/>
          </a:xfrm>
          <a:prstGeom prst="ellipse">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3347864" y="2708919"/>
            <a:ext cx="1584176" cy="1668759"/>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p:cNvSpPr/>
          <p:nvPr/>
        </p:nvSpPr>
        <p:spPr>
          <a:xfrm>
            <a:off x="3779912" y="4149080"/>
            <a:ext cx="2196244" cy="12241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4878034" y="2996952"/>
            <a:ext cx="1811888" cy="1008112"/>
          </a:xfrm>
          <a:prstGeom prst="ellipse">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899592" y="301953"/>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sp>
        <p:nvSpPr>
          <p:cNvPr id="2" name="ZoneTexte 1"/>
          <p:cNvSpPr txBox="1"/>
          <p:nvPr/>
        </p:nvSpPr>
        <p:spPr>
          <a:xfrm>
            <a:off x="3059832" y="764704"/>
            <a:ext cx="3456384" cy="369332"/>
          </a:xfrm>
          <a:prstGeom prst="rect">
            <a:avLst/>
          </a:prstGeom>
          <a:noFill/>
        </p:spPr>
        <p:txBody>
          <a:bodyPr wrap="square" rtlCol="0">
            <a:spAutoFit/>
          </a:bodyPr>
          <a:lstStyle/>
          <a:p>
            <a:pPr algn="ctr"/>
            <a:r>
              <a:rPr lang="fr-CA" dirty="0" smtClean="0"/>
              <a:t>DIMENSION NATIONALE</a:t>
            </a:r>
            <a:endParaRPr lang="fr-CA" dirty="0"/>
          </a:p>
        </p:txBody>
      </p:sp>
    </p:spTree>
    <p:extLst>
      <p:ext uri="{BB962C8B-B14F-4D97-AF65-F5344CB8AC3E}">
        <p14:creationId xmlns:p14="http://schemas.microsoft.com/office/powerpoint/2010/main" val="260243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Une question d’âge?</a:t>
            </a:r>
            <a:endParaRPr lang="fr-CA" dirty="0"/>
          </a:p>
        </p:txBody>
      </p:sp>
    </p:spTree>
    <p:extLst>
      <p:ext uri="{BB962C8B-B14F-4D97-AF65-F5344CB8AC3E}">
        <p14:creationId xmlns:p14="http://schemas.microsoft.com/office/powerpoint/2010/main" val="422552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8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57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830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539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018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041400"/>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710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071563"/>
            <a:ext cx="68707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76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 y="1764407"/>
            <a:ext cx="7019925" cy="3905250"/>
          </a:xfrm>
          <a:prstGeom prst="rect">
            <a:avLst/>
          </a:prstGeom>
        </p:spPr>
      </p:pic>
      <p:sp>
        <p:nvSpPr>
          <p:cNvPr id="5" name="Ellipse 4"/>
          <p:cNvSpPr/>
          <p:nvPr/>
        </p:nvSpPr>
        <p:spPr>
          <a:xfrm>
            <a:off x="3203848" y="2060848"/>
            <a:ext cx="4824536" cy="374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5"/>
          <p:cNvSpPr>
            <a:spLocks noGrp="1"/>
          </p:cNvSpPr>
          <p:nvPr>
            <p:ph type="title"/>
          </p:nvPr>
        </p:nvSpPr>
        <p:spPr/>
        <p:txBody>
          <a:bodyPr/>
          <a:lstStyle/>
          <a:p>
            <a:r>
              <a:rPr lang="fr-CA" dirty="0" smtClean="0"/>
              <a:t>Sondages publics</a:t>
            </a:r>
            <a:endParaRPr lang="fr-CA" dirty="0"/>
          </a:p>
        </p:txBody>
      </p:sp>
      <p:grpSp>
        <p:nvGrpSpPr>
          <p:cNvPr id="7" name="Groupe 6"/>
          <p:cNvGrpSpPr/>
          <p:nvPr/>
        </p:nvGrpSpPr>
        <p:grpSpPr>
          <a:xfrm>
            <a:off x="2123728" y="1592796"/>
            <a:ext cx="1512168" cy="4248472"/>
            <a:chOff x="755576" y="1268760"/>
            <a:chExt cx="1512168" cy="4248472"/>
          </a:xfrm>
        </p:grpSpPr>
        <p:cxnSp>
          <p:nvCxnSpPr>
            <p:cNvPr id="8" name="Connecteur droit 7"/>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55626" y="1268760"/>
              <a:ext cx="1512118" cy="307777"/>
            </a:xfrm>
            <a:prstGeom prst="rect">
              <a:avLst/>
            </a:prstGeom>
            <a:solidFill>
              <a:schemeClr val="bg1">
                <a:lumMod val="85000"/>
              </a:schemeClr>
            </a:solidFill>
          </p:spPr>
          <p:txBody>
            <a:bodyPr wrap="square" rtlCol="0">
              <a:spAutoFit/>
            </a:bodyPr>
            <a:lstStyle/>
            <a:p>
              <a:r>
                <a:rPr lang="fr-CA" sz="1400" dirty="0" smtClean="0"/>
                <a:t>Échec de </a:t>
              </a:r>
              <a:r>
                <a:rPr lang="fr-CA" sz="1400" dirty="0" err="1" smtClean="0"/>
                <a:t>Meech</a:t>
              </a:r>
              <a:endParaRPr lang="fr-CA" sz="1400" dirty="0"/>
            </a:p>
          </p:txBody>
        </p:sp>
      </p:grpSp>
      <p:grpSp>
        <p:nvGrpSpPr>
          <p:cNvPr id="10" name="Groupe 9"/>
          <p:cNvGrpSpPr/>
          <p:nvPr/>
        </p:nvGrpSpPr>
        <p:grpSpPr>
          <a:xfrm>
            <a:off x="5436096" y="1582527"/>
            <a:ext cx="2312218" cy="4248472"/>
            <a:chOff x="755576" y="1268760"/>
            <a:chExt cx="2312218" cy="4248472"/>
          </a:xfrm>
        </p:grpSpPr>
        <p:cxnSp>
          <p:nvCxnSpPr>
            <p:cNvPr id="11" name="Connecteur droit 10"/>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55626" y="1306699"/>
              <a:ext cx="2312168" cy="307777"/>
            </a:xfrm>
            <a:prstGeom prst="rect">
              <a:avLst/>
            </a:prstGeom>
            <a:solidFill>
              <a:schemeClr val="bg1">
                <a:lumMod val="85000"/>
              </a:schemeClr>
            </a:solidFill>
          </p:spPr>
          <p:txBody>
            <a:bodyPr wrap="square" rtlCol="0">
              <a:spAutoFit/>
            </a:bodyPr>
            <a:lstStyle/>
            <a:p>
              <a:r>
                <a:rPr lang="fr-CA" sz="1400" dirty="0" smtClean="0"/>
                <a:t>Scandale des commandites</a:t>
              </a:r>
              <a:endParaRPr lang="fr-CA" sz="1400" dirty="0"/>
            </a:p>
          </p:txBody>
        </p:sp>
      </p:grpSp>
      <p:sp>
        <p:nvSpPr>
          <p:cNvPr id="2" name="Ellipse 1"/>
          <p:cNvSpPr/>
          <p:nvPr/>
        </p:nvSpPr>
        <p:spPr>
          <a:xfrm>
            <a:off x="1403648" y="2348880"/>
            <a:ext cx="648122" cy="3024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0215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60" y="1196751"/>
            <a:ext cx="7080032" cy="444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sp>
        <p:nvSpPr>
          <p:cNvPr id="4" name="ZoneTexte 3"/>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2078675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6497</a:t>
            </a:r>
            <a:endParaRPr lang="fr-CA" dirty="0"/>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147763"/>
            <a:ext cx="7504113"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49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9" y="1196752"/>
            <a:ext cx="747167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6497</a:t>
            </a:r>
            <a:endParaRPr lang="fr-CA" dirty="0"/>
          </a:p>
        </p:txBody>
      </p:sp>
      <p:sp>
        <p:nvSpPr>
          <p:cNvPr id="2" name="Ellipse 1"/>
          <p:cNvSpPr/>
          <p:nvPr/>
        </p:nvSpPr>
        <p:spPr>
          <a:xfrm>
            <a:off x="5004048" y="2492896"/>
            <a:ext cx="432048"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10982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55" y="2204864"/>
            <a:ext cx="5199372" cy="20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1619672" y="2780928"/>
            <a:ext cx="6048672"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39327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370" y="2204864"/>
            <a:ext cx="5203267" cy="196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archemin horizontal 2"/>
          <p:cNvSpPr/>
          <p:nvPr/>
        </p:nvSpPr>
        <p:spPr>
          <a:xfrm>
            <a:off x="1907704" y="2492896"/>
            <a:ext cx="1944216" cy="432048"/>
          </a:xfrm>
          <a:prstGeom prst="horizontalScroll">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7455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54" y="2204864"/>
            <a:ext cx="5230697" cy="19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chemin horizontal 4"/>
          <p:cNvSpPr/>
          <p:nvPr/>
        </p:nvSpPr>
        <p:spPr>
          <a:xfrm>
            <a:off x="1907704" y="2492896"/>
            <a:ext cx="1368152" cy="432048"/>
          </a:xfrm>
          <a:prstGeom prst="horizontalScroll">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21922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Sur le plan de l’identité, le Québec est déjà séparé!</a:t>
            </a:r>
            <a:endParaRPr lang="fr-CA" dirty="0"/>
          </a:p>
        </p:txBody>
      </p:sp>
    </p:spTree>
    <p:extLst>
      <p:ext uri="{BB962C8B-B14F-4D97-AF65-F5344CB8AC3E}">
        <p14:creationId xmlns:p14="http://schemas.microsoft.com/office/powerpoint/2010/main" val="2880009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661994" cy="47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spTree>
    <p:extLst>
      <p:ext uri="{BB962C8B-B14F-4D97-AF65-F5344CB8AC3E}">
        <p14:creationId xmlns:p14="http://schemas.microsoft.com/office/powerpoint/2010/main" val="2134483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795</a:t>
            </a:r>
            <a:endParaRPr lang="fr-CA" dirty="0"/>
          </a:p>
        </p:txBody>
      </p:sp>
      <p:sp>
        <p:nvSpPr>
          <p:cNvPr id="2" name="ZoneTexte 1"/>
          <p:cNvSpPr txBox="1"/>
          <p:nvPr/>
        </p:nvSpPr>
        <p:spPr>
          <a:xfrm>
            <a:off x="2483768" y="5949280"/>
            <a:ext cx="3888432" cy="369332"/>
          </a:xfrm>
          <a:prstGeom prst="rect">
            <a:avLst/>
          </a:prstGeom>
          <a:noFill/>
        </p:spPr>
        <p:txBody>
          <a:bodyPr wrap="square" rtlCol="0">
            <a:spAutoFit/>
          </a:bodyPr>
          <a:lstStyle/>
          <a:p>
            <a:pPr algn="ctr"/>
            <a:r>
              <a:rPr lang="fr-CA" dirty="0" smtClean="0"/>
              <a:t>FRANCOPHONES SEULEMENT</a:t>
            </a:r>
            <a:endParaRPr lang="fr-CA"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68" y="1009157"/>
            <a:ext cx="7737648" cy="463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82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de mai 2013 N = 1007</a:t>
            </a:r>
            <a:endParaRPr lang="fr-CA" dirty="0"/>
          </a:p>
        </p:txBody>
      </p:sp>
      <p:sp>
        <p:nvSpPr>
          <p:cNvPr id="2" name="ZoneTexte 1"/>
          <p:cNvSpPr txBox="1"/>
          <p:nvPr/>
        </p:nvSpPr>
        <p:spPr>
          <a:xfrm>
            <a:off x="2483768" y="5949280"/>
            <a:ext cx="3888432" cy="369332"/>
          </a:xfrm>
          <a:prstGeom prst="rect">
            <a:avLst/>
          </a:prstGeom>
          <a:noFill/>
        </p:spPr>
        <p:txBody>
          <a:bodyPr wrap="square" rtlCol="0">
            <a:spAutoFit/>
          </a:bodyPr>
          <a:lstStyle/>
          <a:p>
            <a:pPr algn="ctr"/>
            <a:r>
              <a:rPr lang="fr-CA" dirty="0" smtClean="0"/>
              <a:t>FRANCOPHONES SEULEMENT</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61" y="1035968"/>
            <a:ext cx="7723645" cy="462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5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320057"/>
            <a:ext cx="83454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4355976" y="2349254"/>
            <a:ext cx="4387974" cy="374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 name="Groupe 10"/>
          <p:cNvGrpSpPr/>
          <p:nvPr/>
        </p:nvGrpSpPr>
        <p:grpSpPr>
          <a:xfrm>
            <a:off x="4499992" y="1598714"/>
            <a:ext cx="2312168" cy="4248472"/>
            <a:chOff x="755576" y="1268760"/>
            <a:chExt cx="2312168" cy="4248472"/>
          </a:xfrm>
        </p:grpSpPr>
        <p:cxnSp>
          <p:nvCxnSpPr>
            <p:cNvPr id="12" name="Connecteur droit 11"/>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55576" y="1460587"/>
              <a:ext cx="2312168" cy="307777"/>
            </a:xfrm>
            <a:prstGeom prst="rect">
              <a:avLst/>
            </a:prstGeom>
            <a:solidFill>
              <a:schemeClr val="bg1">
                <a:lumMod val="85000"/>
              </a:schemeClr>
            </a:solidFill>
          </p:spPr>
          <p:txBody>
            <a:bodyPr wrap="square" rtlCol="0">
              <a:spAutoFit/>
            </a:bodyPr>
            <a:lstStyle/>
            <a:p>
              <a:r>
                <a:rPr lang="fr-CA" sz="1400" dirty="0" smtClean="0"/>
                <a:t>Scandale des commandites</a:t>
              </a:r>
              <a:endParaRPr lang="fr-CA" sz="1400" dirty="0"/>
            </a:p>
          </p:txBody>
        </p:sp>
      </p:grpSp>
      <p:sp>
        <p:nvSpPr>
          <p:cNvPr id="14" name="Titre 5"/>
          <p:cNvSpPr>
            <a:spLocks noGrp="1"/>
          </p:cNvSpPr>
          <p:nvPr>
            <p:ph type="title"/>
          </p:nvPr>
        </p:nvSpPr>
        <p:spPr>
          <a:xfrm>
            <a:off x="457200" y="274638"/>
            <a:ext cx="8229600" cy="1143000"/>
          </a:xfrm>
        </p:spPr>
        <p:txBody>
          <a:bodyPr/>
          <a:lstStyle/>
          <a:p>
            <a:r>
              <a:rPr lang="fr-CA" dirty="0" smtClean="0"/>
              <a:t>Sondages GROP</a:t>
            </a:r>
            <a:endParaRPr lang="fr-CA" dirty="0"/>
          </a:p>
        </p:txBody>
      </p:sp>
    </p:spTree>
    <p:extLst>
      <p:ext uri="{BB962C8B-B14F-4D97-AF65-F5344CB8AC3E}">
        <p14:creationId xmlns:p14="http://schemas.microsoft.com/office/powerpoint/2010/main" val="7346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LA QUESTION NATIONALE</a:t>
            </a:r>
            <a:endParaRPr lang="fr-CA" dirty="0"/>
          </a:p>
        </p:txBody>
      </p:sp>
      <p:sp>
        <p:nvSpPr>
          <p:cNvPr id="5" name="Sous-titre 4"/>
          <p:cNvSpPr>
            <a:spLocks noGrp="1"/>
          </p:cNvSpPr>
          <p:nvPr>
            <p:ph type="subTitle" idx="1"/>
          </p:nvPr>
        </p:nvSpPr>
        <p:spPr/>
        <p:txBody>
          <a:bodyPr>
            <a:normAutofit/>
          </a:bodyPr>
          <a:lstStyle/>
          <a:p>
            <a:r>
              <a:rPr lang="fr-CA" dirty="0" smtClean="0"/>
              <a:t>La réforme du fédéralisme</a:t>
            </a:r>
          </a:p>
          <a:p>
            <a:r>
              <a:rPr lang="fr-CA" dirty="0" smtClean="0"/>
              <a:t>Notre talon d’Achille!</a:t>
            </a:r>
            <a:endParaRPr lang="fr-CA" dirty="0"/>
          </a:p>
        </p:txBody>
      </p:sp>
    </p:spTree>
    <p:extLst>
      <p:ext uri="{BB962C8B-B14F-4D97-AF65-F5344CB8AC3E}">
        <p14:creationId xmlns:p14="http://schemas.microsoft.com/office/powerpoint/2010/main" val="3738444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Question:</a:t>
            </a:r>
            <a:endParaRPr lang="fr-CA" dirty="0"/>
          </a:p>
        </p:txBody>
      </p:sp>
      <p:sp>
        <p:nvSpPr>
          <p:cNvPr id="3" name="Espace réservé du contenu 2"/>
          <p:cNvSpPr>
            <a:spLocks noGrp="1"/>
          </p:cNvSpPr>
          <p:nvPr>
            <p:ph idx="1"/>
          </p:nvPr>
        </p:nvSpPr>
        <p:spPr/>
        <p:txBody>
          <a:bodyPr/>
          <a:lstStyle/>
          <a:p>
            <a:pPr marL="0" indent="0" algn="ctr">
              <a:buNone/>
            </a:pPr>
            <a:r>
              <a:rPr lang="fr-CA" dirty="0"/>
              <a:t>« </a:t>
            </a:r>
            <a:r>
              <a:rPr lang="fr-CA" dirty="0" smtClean="0"/>
              <a:t>Croyez-vous qu’il </a:t>
            </a:r>
            <a:r>
              <a:rPr lang="fr-CA" dirty="0"/>
              <a:t>sera possible un jour de réformer le fédéralisme canadien de façon a satisfaire à la fois le Québec et le reste du Canada </a:t>
            </a:r>
            <a:r>
              <a:rPr lang="fr-CA" dirty="0" smtClean="0"/>
              <a:t>?»</a:t>
            </a:r>
            <a:endParaRPr lang="fr-CA" dirty="0"/>
          </a:p>
          <a:p>
            <a:pPr marL="0" indent="0">
              <a:buNone/>
            </a:pPr>
            <a:endParaRPr lang="fr-CA" dirty="0"/>
          </a:p>
        </p:txBody>
      </p:sp>
    </p:spTree>
    <p:extLst>
      <p:ext uri="{BB962C8B-B14F-4D97-AF65-F5344CB8AC3E}">
        <p14:creationId xmlns:p14="http://schemas.microsoft.com/office/powerpoint/2010/main" val="2132923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699792" y="6165304"/>
            <a:ext cx="4176464" cy="369332"/>
          </a:xfrm>
          <a:prstGeom prst="rect">
            <a:avLst/>
          </a:prstGeom>
          <a:noFill/>
        </p:spPr>
        <p:txBody>
          <a:bodyPr wrap="square" rtlCol="0">
            <a:spAutoFit/>
          </a:bodyPr>
          <a:lstStyle/>
          <a:p>
            <a:pPr algn="ctr"/>
            <a:r>
              <a:rPr lang="fr-CA" dirty="0" smtClean="0"/>
              <a:t>FRANCOPHONES SEULEMENT</a:t>
            </a:r>
            <a:endParaRPr lang="fr-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 y="1412776"/>
            <a:ext cx="75533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spTree>
    <p:extLst>
      <p:ext uri="{BB962C8B-B14F-4D97-AF65-F5344CB8AC3E}">
        <p14:creationId xmlns:p14="http://schemas.microsoft.com/office/powerpoint/2010/main" val="2021450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1322388"/>
            <a:ext cx="6157913"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35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1322388"/>
            <a:ext cx="6157913"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551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1322388"/>
            <a:ext cx="6157913"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913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962025"/>
            <a:ext cx="7042150"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770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LA QUESTION NATIONALE</a:t>
            </a:r>
            <a:endParaRPr lang="fr-CA" dirty="0"/>
          </a:p>
        </p:txBody>
      </p:sp>
      <p:sp>
        <p:nvSpPr>
          <p:cNvPr id="5" name="Sous-titre 4"/>
          <p:cNvSpPr>
            <a:spLocks noGrp="1"/>
          </p:cNvSpPr>
          <p:nvPr>
            <p:ph type="subTitle" idx="1"/>
          </p:nvPr>
        </p:nvSpPr>
        <p:spPr/>
        <p:txBody>
          <a:bodyPr>
            <a:normAutofit/>
          </a:bodyPr>
          <a:lstStyle/>
          <a:p>
            <a:r>
              <a:rPr lang="fr-CA" dirty="0" smtClean="0"/>
              <a:t>Un Québec fort dans un Canada uni?</a:t>
            </a:r>
            <a:endParaRPr lang="fr-CA" dirty="0"/>
          </a:p>
        </p:txBody>
      </p:sp>
    </p:spTree>
    <p:extLst>
      <p:ext uri="{BB962C8B-B14F-4D97-AF65-F5344CB8AC3E}">
        <p14:creationId xmlns:p14="http://schemas.microsoft.com/office/powerpoint/2010/main" val="359316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75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83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22435"/>
            <a:ext cx="84074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2843808" y="1753131"/>
            <a:ext cx="871736" cy="4248472"/>
            <a:chOff x="755576" y="1268760"/>
            <a:chExt cx="871736" cy="4248472"/>
          </a:xfrm>
        </p:grpSpPr>
        <p:cxnSp>
          <p:nvCxnSpPr>
            <p:cNvPr id="6" name="Connecteur droit 5"/>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3266" y="1340768"/>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2007</a:t>
              </a:r>
              <a:endParaRPr lang="fr-CA" sz="1400" dirty="0"/>
            </a:p>
          </p:txBody>
        </p:sp>
      </p:grpSp>
      <p:grpSp>
        <p:nvGrpSpPr>
          <p:cNvPr id="8" name="Groupe 7"/>
          <p:cNvGrpSpPr/>
          <p:nvPr/>
        </p:nvGrpSpPr>
        <p:grpSpPr>
          <a:xfrm>
            <a:off x="1331640" y="1841459"/>
            <a:ext cx="1224136" cy="4248472"/>
            <a:chOff x="755576" y="1268760"/>
            <a:chExt cx="1224136" cy="4248472"/>
          </a:xfrm>
        </p:grpSpPr>
        <p:cxnSp>
          <p:nvCxnSpPr>
            <p:cNvPr id="9" name="Connecteur droit 8"/>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55626" y="1268760"/>
              <a:ext cx="1224086" cy="307777"/>
            </a:xfrm>
            <a:prstGeom prst="rect">
              <a:avLst/>
            </a:prstGeom>
            <a:solidFill>
              <a:schemeClr val="bg1">
                <a:lumMod val="85000"/>
              </a:schemeClr>
            </a:solidFill>
          </p:spPr>
          <p:txBody>
            <a:bodyPr wrap="square" rtlCol="0">
              <a:spAutoFit/>
            </a:bodyPr>
            <a:lstStyle/>
            <a:p>
              <a:r>
                <a:rPr lang="fr-CA" sz="1400" dirty="0" smtClean="0"/>
                <a:t>Commandites</a:t>
              </a:r>
              <a:endParaRPr lang="fr-CA" sz="1400" dirty="0"/>
            </a:p>
          </p:txBody>
        </p:sp>
      </p:grpSp>
      <p:grpSp>
        <p:nvGrpSpPr>
          <p:cNvPr id="11" name="Groupe 10"/>
          <p:cNvGrpSpPr/>
          <p:nvPr/>
        </p:nvGrpSpPr>
        <p:grpSpPr>
          <a:xfrm>
            <a:off x="5652120" y="1504662"/>
            <a:ext cx="936054" cy="4248472"/>
            <a:chOff x="736179" y="1268760"/>
            <a:chExt cx="936054" cy="4248472"/>
          </a:xfrm>
        </p:grpSpPr>
        <p:cxnSp>
          <p:nvCxnSpPr>
            <p:cNvPr id="12" name="Connecteur droit 11"/>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6179" y="1569231"/>
              <a:ext cx="936054" cy="307777"/>
            </a:xfrm>
            <a:prstGeom prst="rect">
              <a:avLst/>
            </a:prstGeom>
            <a:solidFill>
              <a:schemeClr val="bg1">
                <a:lumMod val="85000"/>
              </a:schemeClr>
            </a:solidFill>
          </p:spPr>
          <p:txBody>
            <a:bodyPr wrap="square" rtlCol="0">
              <a:spAutoFit/>
            </a:bodyPr>
            <a:lstStyle/>
            <a:p>
              <a:r>
                <a:rPr lang="fr-CA" sz="1400" dirty="0" err="1" smtClean="0"/>
                <a:t>Af</a:t>
              </a:r>
              <a:r>
                <a:rPr lang="fr-CA" sz="1400" dirty="0" smtClean="0"/>
                <a:t>. Colisée</a:t>
              </a:r>
              <a:endParaRPr lang="fr-CA" sz="1400" dirty="0"/>
            </a:p>
          </p:txBody>
        </p:sp>
      </p:grpSp>
      <p:grpSp>
        <p:nvGrpSpPr>
          <p:cNvPr id="14" name="Groupe 13"/>
          <p:cNvGrpSpPr/>
          <p:nvPr/>
        </p:nvGrpSpPr>
        <p:grpSpPr>
          <a:xfrm>
            <a:off x="6554638" y="1520264"/>
            <a:ext cx="891827" cy="4248472"/>
            <a:chOff x="755576" y="1268760"/>
            <a:chExt cx="891827" cy="4248472"/>
          </a:xfrm>
        </p:grpSpPr>
        <p:cxnSp>
          <p:nvCxnSpPr>
            <p:cNvPr id="15" name="Connecteur droit 14"/>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83357" y="2077691"/>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2012</a:t>
              </a:r>
              <a:endParaRPr lang="fr-CA" sz="1400" dirty="0"/>
            </a:p>
          </p:txBody>
        </p:sp>
      </p:grpSp>
      <p:sp>
        <p:nvSpPr>
          <p:cNvPr id="17" name="Titre 5"/>
          <p:cNvSpPr>
            <a:spLocks noGrp="1"/>
          </p:cNvSpPr>
          <p:nvPr>
            <p:ph type="title"/>
          </p:nvPr>
        </p:nvSpPr>
        <p:spPr>
          <a:xfrm>
            <a:off x="457200" y="274638"/>
            <a:ext cx="8229600" cy="1143000"/>
          </a:xfrm>
        </p:spPr>
        <p:txBody>
          <a:bodyPr/>
          <a:lstStyle/>
          <a:p>
            <a:r>
              <a:rPr lang="fr-CA" dirty="0" smtClean="0"/>
              <a:t>Sondages GROP</a:t>
            </a:r>
            <a:endParaRPr lang="fr-CA" dirty="0"/>
          </a:p>
        </p:txBody>
      </p:sp>
    </p:spTree>
    <p:extLst>
      <p:ext uri="{BB962C8B-B14F-4D97-AF65-F5344CB8AC3E}">
        <p14:creationId xmlns:p14="http://schemas.microsoft.com/office/powerpoint/2010/main" val="295935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068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mtClean="0"/>
              <a:t>Sondages GROP</a:t>
            </a:r>
            <a:endParaRPr lang="fr-CA"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616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dirty="0" smtClean="0"/>
              <a:t>Sondages GROP</a:t>
            </a:r>
            <a:endParaRPr lang="fr-CA"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960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dirty="0" smtClean="0"/>
              <a:t>Sondages GROP</a:t>
            </a:r>
            <a:endParaRPr lang="fr-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147763"/>
            <a:ext cx="74310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842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1160463"/>
            <a:ext cx="6919913"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spTree>
    <p:extLst>
      <p:ext uri="{BB962C8B-B14F-4D97-AF65-F5344CB8AC3E}">
        <p14:creationId xmlns:p14="http://schemas.microsoft.com/office/powerpoint/2010/main" val="2235260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093788"/>
            <a:ext cx="688975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833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123950"/>
            <a:ext cx="6853237"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810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1209675"/>
            <a:ext cx="68103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2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114425"/>
            <a:ext cx="6889750"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20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d’avril 2010 N = 1001</a:t>
            </a:r>
            <a:endParaRPr lang="fr-C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179513"/>
            <a:ext cx="685323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732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68760"/>
            <a:ext cx="840105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2555776" y="1753131"/>
            <a:ext cx="871736" cy="4248472"/>
            <a:chOff x="755576" y="1268760"/>
            <a:chExt cx="871736" cy="4248472"/>
          </a:xfrm>
        </p:grpSpPr>
        <p:cxnSp>
          <p:nvCxnSpPr>
            <p:cNvPr id="6" name="Connecteur droit 5"/>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3266" y="1340768"/>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2007</a:t>
              </a:r>
              <a:endParaRPr lang="fr-CA" sz="1400" dirty="0"/>
            </a:p>
          </p:txBody>
        </p:sp>
      </p:grpSp>
      <p:grpSp>
        <p:nvGrpSpPr>
          <p:cNvPr id="8" name="Groupe 7"/>
          <p:cNvGrpSpPr/>
          <p:nvPr/>
        </p:nvGrpSpPr>
        <p:grpSpPr>
          <a:xfrm>
            <a:off x="827584" y="1841459"/>
            <a:ext cx="1224136" cy="4248472"/>
            <a:chOff x="755576" y="1268760"/>
            <a:chExt cx="1224136" cy="4248472"/>
          </a:xfrm>
        </p:grpSpPr>
        <p:cxnSp>
          <p:nvCxnSpPr>
            <p:cNvPr id="9" name="Connecteur droit 8"/>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55626" y="1268760"/>
              <a:ext cx="1224086" cy="307777"/>
            </a:xfrm>
            <a:prstGeom prst="rect">
              <a:avLst/>
            </a:prstGeom>
            <a:solidFill>
              <a:schemeClr val="bg1">
                <a:lumMod val="85000"/>
              </a:schemeClr>
            </a:solidFill>
          </p:spPr>
          <p:txBody>
            <a:bodyPr wrap="square" rtlCol="0">
              <a:spAutoFit/>
            </a:bodyPr>
            <a:lstStyle/>
            <a:p>
              <a:r>
                <a:rPr lang="fr-CA" sz="1400" dirty="0" smtClean="0"/>
                <a:t>Commandites</a:t>
              </a:r>
              <a:endParaRPr lang="fr-CA" sz="1400" dirty="0"/>
            </a:p>
          </p:txBody>
        </p:sp>
      </p:grpSp>
      <p:grpSp>
        <p:nvGrpSpPr>
          <p:cNvPr id="11" name="Groupe 10"/>
          <p:cNvGrpSpPr/>
          <p:nvPr/>
        </p:nvGrpSpPr>
        <p:grpSpPr>
          <a:xfrm>
            <a:off x="5652120" y="1504662"/>
            <a:ext cx="936054" cy="4248472"/>
            <a:chOff x="736179" y="1268760"/>
            <a:chExt cx="936054" cy="4248472"/>
          </a:xfrm>
        </p:grpSpPr>
        <p:cxnSp>
          <p:nvCxnSpPr>
            <p:cNvPr id="12" name="Connecteur droit 11"/>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6179" y="1569231"/>
              <a:ext cx="936054" cy="307777"/>
            </a:xfrm>
            <a:prstGeom prst="rect">
              <a:avLst/>
            </a:prstGeom>
            <a:solidFill>
              <a:schemeClr val="bg1">
                <a:lumMod val="85000"/>
              </a:schemeClr>
            </a:solidFill>
          </p:spPr>
          <p:txBody>
            <a:bodyPr wrap="square" rtlCol="0">
              <a:spAutoFit/>
            </a:bodyPr>
            <a:lstStyle/>
            <a:p>
              <a:r>
                <a:rPr lang="fr-CA" sz="1400" dirty="0" err="1" smtClean="0"/>
                <a:t>Af</a:t>
              </a:r>
              <a:r>
                <a:rPr lang="fr-CA" sz="1400" dirty="0" smtClean="0"/>
                <a:t>. Colisée</a:t>
              </a:r>
              <a:endParaRPr lang="fr-CA" sz="1400" dirty="0"/>
            </a:p>
          </p:txBody>
        </p:sp>
      </p:grpSp>
      <p:grpSp>
        <p:nvGrpSpPr>
          <p:cNvPr id="14" name="Groupe 13"/>
          <p:cNvGrpSpPr/>
          <p:nvPr/>
        </p:nvGrpSpPr>
        <p:grpSpPr>
          <a:xfrm>
            <a:off x="6660232" y="1533237"/>
            <a:ext cx="891827" cy="4248472"/>
            <a:chOff x="755576" y="1268760"/>
            <a:chExt cx="891827" cy="4248472"/>
          </a:xfrm>
        </p:grpSpPr>
        <p:cxnSp>
          <p:nvCxnSpPr>
            <p:cNvPr id="15" name="Connecteur droit 14"/>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83357" y="2077691"/>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2012</a:t>
              </a:r>
              <a:endParaRPr lang="fr-CA" sz="1400" dirty="0"/>
            </a:p>
          </p:txBody>
        </p:sp>
      </p:grpSp>
      <p:sp>
        <p:nvSpPr>
          <p:cNvPr id="17" name="Titre 5"/>
          <p:cNvSpPr>
            <a:spLocks noGrp="1"/>
          </p:cNvSpPr>
          <p:nvPr>
            <p:ph type="title"/>
          </p:nvPr>
        </p:nvSpPr>
        <p:spPr>
          <a:xfrm>
            <a:off x="457200" y="274638"/>
            <a:ext cx="8229600" cy="1143000"/>
          </a:xfrm>
        </p:spPr>
        <p:txBody>
          <a:bodyPr/>
          <a:lstStyle/>
          <a:p>
            <a:r>
              <a:rPr lang="fr-CA" dirty="0" smtClean="0"/>
              <a:t>Sondages GROP</a:t>
            </a:r>
            <a:endParaRPr lang="fr-CA" dirty="0"/>
          </a:p>
        </p:txBody>
      </p:sp>
      <p:sp>
        <p:nvSpPr>
          <p:cNvPr id="2" name="Ellipse 1"/>
          <p:cNvSpPr/>
          <p:nvPr/>
        </p:nvSpPr>
        <p:spPr>
          <a:xfrm>
            <a:off x="611560" y="1995347"/>
            <a:ext cx="1951906" cy="1145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nvSpPr>
        <p:spPr>
          <a:xfrm>
            <a:off x="2563466" y="2112910"/>
            <a:ext cx="3108051" cy="12440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5671517" y="2496056"/>
            <a:ext cx="2140843" cy="1161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2374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068960"/>
            <a:ext cx="8424936" cy="2592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p:txBody>
          <a:bodyPr>
            <a:noAutofit/>
          </a:bodyPr>
          <a:lstStyle/>
          <a:p>
            <a:r>
              <a:rPr lang="fr-CA" sz="3600" dirty="0" smtClean="0"/>
              <a:t>Xavier Dolan répondant à une question piège d’un journaliste torontois à Cannes</a:t>
            </a:r>
            <a:endParaRPr lang="fr-CA" sz="3600" dirty="0"/>
          </a:p>
        </p:txBody>
      </p:sp>
      <p:sp>
        <p:nvSpPr>
          <p:cNvPr id="3" name="Espace réservé du contenu 2"/>
          <p:cNvSpPr>
            <a:spLocks noGrp="1"/>
          </p:cNvSpPr>
          <p:nvPr>
            <p:ph idx="1"/>
          </p:nvPr>
        </p:nvSpPr>
        <p:spPr>
          <a:xfrm>
            <a:off x="467544" y="1772816"/>
            <a:ext cx="8229600" cy="4525963"/>
          </a:xfrm>
        </p:spPr>
        <p:txBody>
          <a:bodyPr>
            <a:normAutofit fontScale="77500" lnSpcReduction="20000"/>
          </a:bodyPr>
          <a:lstStyle/>
          <a:p>
            <a:pPr marL="0" indent="0" algn="just">
              <a:buNone/>
            </a:pPr>
            <a:r>
              <a:rPr lang="fr-CA" dirty="0"/>
              <a:t> Alors voici. Dans le cas d'une victoire - qui, dans un cas comme dans l'autre, serait une première -, celle-ci serait-elle québécoise ou canadienne?</a:t>
            </a:r>
          </a:p>
          <a:p>
            <a:pPr marL="0" indent="0" algn="just">
              <a:buNone/>
            </a:pPr>
            <a:endParaRPr lang="fr-CA" dirty="0"/>
          </a:p>
          <a:p>
            <a:pPr marL="0" indent="0" algn="just">
              <a:buNone/>
            </a:pPr>
            <a:r>
              <a:rPr lang="fr-CA" dirty="0"/>
              <a:t>«Ha </a:t>
            </a:r>
            <a:r>
              <a:rPr lang="fr-CA" dirty="0" err="1"/>
              <a:t>ha</a:t>
            </a:r>
            <a:r>
              <a:rPr lang="fr-CA" dirty="0"/>
              <a:t>! Bien joué! a répondu Dolan dans la langue de Shakespeare. Si jamais nous devions remporter un prix, oui, je suis québécois. Et l'on sait que le Québec fait partie du Canada. Peu importe mes opinions politiques, mon film est très québécois. Cela dit, la notion de pays ou de province ne veut strictement rien dire aux gens de ma génération. Un prix enverrait surtout un message extraordinaire aux gens de mon âge. Un message d'espoir aussi</a:t>
            </a:r>
            <a:r>
              <a:rPr lang="fr-CA" dirty="0" smtClean="0"/>
              <a:t>.»</a:t>
            </a:r>
          </a:p>
          <a:p>
            <a:pPr marL="0" indent="0" algn="just">
              <a:buNone/>
            </a:pPr>
            <a:endParaRPr lang="fr-CA" sz="1400" dirty="0" smtClean="0"/>
          </a:p>
          <a:p>
            <a:pPr marL="0" indent="0" algn="just">
              <a:buNone/>
            </a:pPr>
            <a:r>
              <a:rPr lang="fr-CA" sz="1600" b="1" dirty="0" smtClean="0"/>
              <a:t>Source: Marc-André Lussier, La Presse, 23 mai 2014</a:t>
            </a:r>
            <a:endParaRPr lang="fr-CA" sz="2100" b="1" dirty="0"/>
          </a:p>
        </p:txBody>
      </p:sp>
    </p:spTree>
    <p:extLst>
      <p:ext uri="{BB962C8B-B14F-4D97-AF65-F5344CB8AC3E}">
        <p14:creationId xmlns:p14="http://schemas.microsoft.com/office/powerpoint/2010/main" val="3562854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75" t="7979" r="52750" b="3703"/>
          <a:stretch/>
        </p:blipFill>
        <p:spPr bwMode="auto">
          <a:xfrm>
            <a:off x="1619672" y="620688"/>
            <a:ext cx="6264696" cy="522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627784" y="6093296"/>
            <a:ext cx="3744416" cy="369332"/>
          </a:xfrm>
          <a:prstGeom prst="rect">
            <a:avLst/>
          </a:prstGeom>
          <a:noFill/>
        </p:spPr>
        <p:txBody>
          <a:bodyPr wrap="square" rtlCol="0">
            <a:spAutoFit/>
          </a:bodyPr>
          <a:lstStyle/>
          <a:p>
            <a:pPr algn="ctr"/>
            <a:r>
              <a:rPr lang="fr-CA" dirty="0" smtClean="0"/>
              <a:t>http://webtv.coop</a:t>
            </a:r>
            <a:endParaRPr lang="fr-CA" dirty="0"/>
          </a:p>
        </p:txBody>
      </p:sp>
    </p:spTree>
    <p:extLst>
      <p:ext uri="{BB962C8B-B14F-4D97-AF65-F5344CB8AC3E}">
        <p14:creationId xmlns:p14="http://schemas.microsoft.com/office/powerpoint/2010/main" val="39120060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16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5"/>
          <p:cNvSpPr>
            <a:spLocks noGrp="1"/>
          </p:cNvSpPr>
          <p:nvPr>
            <p:ph type="title"/>
          </p:nvPr>
        </p:nvSpPr>
        <p:spPr>
          <a:xfrm>
            <a:off x="457200" y="274638"/>
            <a:ext cx="8229600" cy="1143000"/>
          </a:xfrm>
        </p:spPr>
        <p:txBody>
          <a:bodyPr/>
          <a:lstStyle/>
          <a:p>
            <a:r>
              <a:rPr lang="fr-CA" dirty="0" smtClean="0"/>
              <a:t>Sondages GROP</a:t>
            </a:r>
            <a:endParaRPr lang="fr-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22" y="1268760"/>
            <a:ext cx="8370887"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503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t>
            </a:r>
            <a:r>
              <a:rPr lang="fr-CA" dirty="0" err="1" smtClean="0"/>
              <a:t>autopositionnement</a:t>
            </a:r>
            <a:r>
              <a:rPr lang="fr-CA" dirty="0" smtClean="0"/>
              <a:t>:</a:t>
            </a:r>
            <a:endParaRPr lang="fr-CA" dirty="0"/>
          </a:p>
        </p:txBody>
      </p:sp>
      <p:sp>
        <p:nvSpPr>
          <p:cNvPr id="3" name="Espace réservé du contenu 2"/>
          <p:cNvSpPr>
            <a:spLocks noGrp="1"/>
          </p:cNvSpPr>
          <p:nvPr>
            <p:ph idx="1"/>
          </p:nvPr>
        </p:nvSpPr>
        <p:spPr/>
        <p:txBody>
          <a:bodyPr/>
          <a:lstStyle/>
          <a:p>
            <a:pPr marL="0" indent="0" algn="ctr">
              <a:buNone/>
            </a:pPr>
            <a:r>
              <a:rPr lang="fr-CA" dirty="0"/>
              <a:t>« Sur une échelle de 0 à 10, où 0 correspond au statu quo constitutionnel, le Québec demeurant une province comme les autres, et le 10 correspondant à l'indépendance politique du Québec, où vous situeriez-vous </a:t>
            </a:r>
            <a:r>
              <a:rPr lang="fr-CA" dirty="0" smtClean="0"/>
              <a:t>?»</a:t>
            </a:r>
            <a:endParaRPr lang="fr-CA" dirty="0"/>
          </a:p>
          <a:p>
            <a:pPr marL="0" indent="0">
              <a:buNone/>
            </a:pPr>
            <a:endParaRPr lang="fr-CA" dirty="0"/>
          </a:p>
        </p:txBody>
      </p:sp>
    </p:spTree>
    <p:extLst>
      <p:ext uri="{BB962C8B-B14F-4D97-AF65-F5344CB8AC3E}">
        <p14:creationId xmlns:p14="http://schemas.microsoft.com/office/powerpoint/2010/main" val="354717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08" y="692696"/>
            <a:ext cx="700963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courbée vers le haut 5"/>
          <p:cNvSpPr/>
          <p:nvPr/>
        </p:nvSpPr>
        <p:spPr>
          <a:xfrm>
            <a:off x="2192288" y="1988840"/>
            <a:ext cx="3960440" cy="2304256"/>
          </a:xfrm>
          <a:prstGeom prst="curvedUpArrow">
            <a:avLst>
              <a:gd name="adj1" fmla="val 16597"/>
              <a:gd name="adj2" fmla="val 50000"/>
              <a:gd name="adj3" fmla="val 25427"/>
            </a:avLst>
          </a:prstGeom>
          <a:gradFill flip="none" rotWithShape="1">
            <a:gsLst>
              <a:gs pos="17000">
                <a:srgbClr val="000082"/>
              </a:gs>
              <a:gs pos="29000">
                <a:srgbClr val="66008F"/>
              </a:gs>
              <a:gs pos="79000">
                <a:srgbClr val="BA0066"/>
              </a:gs>
              <a:gs pos="86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rPr>
              <a:t> </a:t>
            </a:r>
            <a:endParaRPr lang="fr-CA" dirty="0">
              <a:solidFill>
                <a:schemeClr val="tx1"/>
              </a:solidFill>
            </a:endParaRPr>
          </a:p>
        </p:txBody>
      </p:sp>
      <p:sp>
        <p:nvSpPr>
          <p:cNvPr id="7" name="Ellipse 6"/>
          <p:cNvSpPr/>
          <p:nvPr/>
        </p:nvSpPr>
        <p:spPr>
          <a:xfrm>
            <a:off x="3920480" y="1124744"/>
            <a:ext cx="2448272"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2768352" y="2996952"/>
            <a:ext cx="2808312" cy="1872208"/>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1832248" y="1268760"/>
            <a:ext cx="2088232"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xplosion 1 9"/>
          <p:cNvSpPr/>
          <p:nvPr/>
        </p:nvSpPr>
        <p:spPr>
          <a:xfrm>
            <a:off x="1976264" y="2276872"/>
            <a:ext cx="1656184" cy="1152128"/>
          </a:xfrm>
          <a:prstGeom prst="irregularSeal1">
            <a:avLst/>
          </a:prstGeom>
          <a:solidFill>
            <a:srgbClr val="FF00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xplosion 1 10"/>
          <p:cNvSpPr/>
          <p:nvPr/>
        </p:nvSpPr>
        <p:spPr>
          <a:xfrm>
            <a:off x="4495106" y="2276872"/>
            <a:ext cx="1907926" cy="1008112"/>
          </a:xfrm>
          <a:prstGeom prst="irregularSeal1">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nvSpPr>
        <p:spPr>
          <a:xfrm>
            <a:off x="923603" y="107340"/>
            <a:ext cx="7416824" cy="369332"/>
          </a:xfrm>
          <a:prstGeom prst="rect">
            <a:avLst/>
          </a:prstGeom>
          <a:noFill/>
        </p:spPr>
        <p:txBody>
          <a:bodyPr wrap="square" rtlCol="0">
            <a:spAutoFit/>
          </a:bodyPr>
          <a:lstStyle/>
          <a:p>
            <a:pPr algn="ctr"/>
            <a:r>
              <a:rPr lang="fr-CA" dirty="0" smtClean="0"/>
              <a:t>Sondage de mai 2013 N = 1007</a:t>
            </a:r>
            <a:endParaRPr lang="fr-CA" dirty="0"/>
          </a:p>
        </p:txBody>
      </p:sp>
    </p:spTree>
    <p:extLst>
      <p:ext uri="{BB962C8B-B14F-4D97-AF65-F5344CB8AC3E}">
        <p14:creationId xmlns:p14="http://schemas.microsoft.com/office/powerpoint/2010/main" val="28490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6391</TotalTime>
  <Words>504</Words>
  <Application>Microsoft Office PowerPoint</Application>
  <PresentationFormat>Affichage à l'écran (4:3)</PresentationFormat>
  <Paragraphs>95</Paragraphs>
  <Slides>62</Slides>
  <Notes>0</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Thème Office</vt:lpstr>
      <vt:lpstr>LA QUESTION NATIONALE</vt:lpstr>
      <vt:lpstr>LA QUESTION NATIONALE</vt:lpstr>
      <vt:lpstr>Sondages publics</vt:lpstr>
      <vt:lpstr>Sondages GROP</vt:lpstr>
      <vt:lpstr>Sondages GROP</vt:lpstr>
      <vt:lpstr>Sondages GROP</vt:lpstr>
      <vt:lpstr>Sondages GROP</vt:lpstr>
      <vt:lpstr>L’autopositionnement: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QUESTION NATIONALE</vt:lpstr>
      <vt:lpstr>Sondages GROP</vt:lpstr>
      <vt:lpstr>Présentation PowerPoint</vt:lpstr>
      <vt:lpstr>Présentation PowerPoint</vt:lpstr>
      <vt:lpstr>Présentation PowerPoint</vt:lpstr>
      <vt:lpstr>Présentation PowerPoint</vt:lpstr>
      <vt:lpstr>LA QUESTION NATIONALE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QUESTION NATIONALE</vt:lpstr>
      <vt:lpstr>Présentation PowerPoint</vt:lpstr>
      <vt:lpstr>Présentation PowerPoint</vt:lpstr>
      <vt:lpstr>Présentation PowerPoint</vt:lpstr>
      <vt:lpstr>LA QUESTION NATIONALE</vt:lpstr>
      <vt:lpstr>La Question:</vt:lpstr>
      <vt:lpstr>Présentation PowerPoint</vt:lpstr>
      <vt:lpstr>Présentation PowerPoint</vt:lpstr>
      <vt:lpstr>Présentation PowerPoint</vt:lpstr>
      <vt:lpstr>Présentation PowerPoint</vt:lpstr>
      <vt:lpstr>Présentation PowerPoint</vt:lpstr>
      <vt:lpstr>LA QUESTION NATIONALE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Xavier Dolan répondant à une question piège d’un journaliste torontois à Cannes</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Pierre-Alain Cotnoir</dc:creator>
  <cp:lastModifiedBy>Pierre-Alain Cotnoir</cp:lastModifiedBy>
  <cp:revision>317</cp:revision>
  <dcterms:created xsi:type="dcterms:W3CDTF">2014-04-09T19:57:20Z</dcterms:created>
  <dcterms:modified xsi:type="dcterms:W3CDTF">2014-09-16T15:44:48Z</dcterms:modified>
</cp:coreProperties>
</file>