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80" r:id="rId2"/>
    <p:sldId id="367" r:id="rId3"/>
    <p:sldId id="332" r:id="rId4"/>
    <p:sldId id="347" r:id="rId5"/>
    <p:sldId id="327" r:id="rId6"/>
    <p:sldId id="326" r:id="rId7"/>
    <p:sldId id="462" r:id="rId8"/>
    <p:sldId id="410" r:id="rId9"/>
    <p:sldId id="411" r:id="rId10"/>
    <p:sldId id="459" r:id="rId11"/>
    <p:sldId id="415" r:id="rId12"/>
    <p:sldId id="414" r:id="rId13"/>
    <p:sldId id="463" r:id="rId14"/>
    <p:sldId id="412" r:id="rId15"/>
    <p:sldId id="417" r:id="rId16"/>
    <p:sldId id="434" r:id="rId17"/>
    <p:sldId id="440" r:id="rId18"/>
    <p:sldId id="441" r:id="rId19"/>
    <p:sldId id="464" r:id="rId20"/>
    <p:sldId id="466" r:id="rId21"/>
    <p:sldId id="467" r:id="rId22"/>
    <p:sldId id="468" r:id="rId23"/>
    <p:sldId id="475" r:id="rId24"/>
    <p:sldId id="472" r:id="rId25"/>
    <p:sldId id="473" r:id="rId26"/>
    <p:sldId id="470" r:id="rId27"/>
    <p:sldId id="474" r:id="rId28"/>
    <p:sldId id="476" r:id="rId29"/>
    <p:sldId id="439" r:id="rId30"/>
    <p:sldId id="431" r:id="rId31"/>
    <p:sldId id="442" r:id="rId32"/>
    <p:sldId id="435" r:id="rId33"/>
    <p:sldId id="436" r:id="rId34"/>
    <p:sldId id="437" r:id="rId35"/>
    <p:sldId id="418" r:id="rId36"/>
    <p:sldId id="419" r:id="rId37"/>
    <p:sldId id="433" r:id="rId38"/>
    <p:sldId id="443" r:id="rId39"/>
    <p:sldId id="368" r:id="rId40"/>
    <p:sldId id="445" r:id="rId41"/>
    <p:sldId id="446" r:id="rId42"/>
    <p:sldId id="447" r:id="rId43"/>
    <p:sldId id="456" r:id="rId44"/>
    <p:sldId id="448" r:id="rId45"/>
    <p:sldId id="449" r:id="rId46"/>
    <p:sldId id="450" r:id="rId47"/>
    <p:sldId id="451" r:id="rId48"/>
    <p:sldId id="453" r:id="rId49"/>
    <p:sldId id="384" r:id="rId50"/>
    <p:sldId id="272" r:id="rId51"/>
    <p:sldId id="281" r:id="rId52"/>
    <p:sldId id="274" r:id="rId53"/>
    <p:sldId id="452" r:id="rId54"/>
    <p:sldId id="454" r:id="rId55"/>
    <p:sldId id="393" r:id="rId56"/>
    <p:sldId id="396" r:id="rId57"/>
    <p:sldId id="397" r:id="rId58"/>
    <p:sldId id="398" r:id="rId59"/>
    <p:sldId id="399" r:id="rId60"/>
    <p:sldId id="409" r:id="rId61"/>
    <p:sldId id="339" r:id="rId62"/>
    <p:sldId id="340" r:id="rId63"/>
    <p:sldId id="341" r:id="rId64"/>
    <p:sldId id="461" r:id="rId65"/>
    <p:sldId id="477"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sorterViewPr>
    <p:cViewPr>
      <p:scale>
        <a:sx n="100" d="100"/>
        <a:sy n="100" d="100"/>
      </p:scale>
      <p:origin x="0" y="7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ED20B-3ED7-4F37-87F7-F2E22CF21994}" type="datetimeFigureOut">
              <a:rPr lang="fr-CA" smtClean="0"/>
              <a:pPr/>
              <a:t>2014-05-20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067A3-E1F5-49A7-9973-BE99F28347FB}" type="slidenum">
              <a:rPr lang="fr-CA" smtClean="0"/>
              <a:pPr/>
              <a:t>‹N°›</a:t>
            </a:fld>
            <a:endParaRPr lang="fr-CA"/>
          </a:p>
        </p:txBody>
      </p:sp>
    </p:spTree>
    <p:extLst>
      <p:ext uri="{BB962C8B-B14F-4D97-AF65-F5344CB8AC3E}">
        <p14:creationId xmlns:p14="http://schemas.microsoft.com/office/powerpoint/2010/main" val="26449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197026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416738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286757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355025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300291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382775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225501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278658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290907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362550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18C1E5-F04E-4BEB-B251-38ED990CD151}" type="datetimeFigureOut">
              <a:rPr lang="fr-CA" smtClean="0"/>
              <a:pPr/>
              <a:t>2014-05-20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2622F17-06B9-46DE-A2EB-9FD8865387E3}" type="slidenum">
              <a:rPr lang="fr-CA" smtClean="0"/>
              <a:pPr/>
              <a:t>‹N°›</a:t>
            </a:fld>
            <a:endParaRPr lang="fr-CA"/>
          </a:p>
        </p:txBody>
      </p:sp>
    </p:spTree>
    <p:extLst>
      <p:ext uri="{BB962C8B-B14F-4D97-AF65-F5344CB8AC3E}">
        <p14:creationId xmlns:p14="http://schemas.microsoft.com/office/powerpoint/2010/main" val="110666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8C1E5-F04E-4BEB-B251-38ED990CD151}" type="datetimeFigureOut">
              <a:rPr lang="fr-CA" smtClean="0"/>
              <a:pPr/>
              <a:t>2014-05-20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22F17-06B9-46DE-A2EB-9FD8865387E3}" type="slidenum">
              <a:rPr lang="fr-CA" smtClean="0"/>
              <a:pPr/>
              <a:t>‹N°›</a:t>
            </a:fld>
            <a:endParaRPr lang="fr-CA"/>
          </a:p>
        </p:txBody>
      </p:sp>
    </p:spTree>
    <p:extLst>
      <p:ext uri="{BB962C8B-B14F-4D97-AF65-F5344CB8AC3E}">
        <p14:creationId xmlns:p14="http://schemas.microsoft.com/office/powerpoint/2010/main" val="166508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Analyses électorales</a:t>
            </a:r>
            <a:endParaRPr lang="fr-CA" dirty="0"/>
          </a:p>
        </p:txBody>
      </p:sp>
      <p:sp>
        <p:nvSpPr>
          <p:cNvPr id="3" name="Sous-titre 2"/>
          <p:cNvSpPr>
            <a:spLocks noGrp="1"/>
          </p:cNvSpPr>
          <p:nvPr>
            <p:ph type="subTitle" idx="1"/>
          </p:nvPr>
        </p:nvSpPr>
        <p:spPr/>
        <p:txBody>
          <a:bodyPr/>
          <a:lstStyle/>
          <a:p>
            <a:r>
              <a:rPr lang="fr-CA" dirty="0" smtClean="0"/>
              <a:t>Pierre-Alain Cotnoir</a:t>
            </a:r>
            <a:endParaRPr lang="fr-CA" dirty="0"/>
          </a:p>
        </p:txBody>
      </p:sp>
    </p:spTree>
    <p:extLst>
      <p:ext uri="{BB962C8B-B14F-4D97-AF65-F5344CB8AC3E}">
        <p14:creationId xmlns:p14="http://schemas.microsoft.com/office/powerpoint/2010/main" val="3300311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48" y="476672"/>
            <a:ext cx="700963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courbée vers le haut 5"/>
          <p:cNvSpPr/>
          <p:nvPr/>
        </p:nvSpPr>
        <p:spPr>
          <a:xfrm>
            <a:off x="2123728" y="1772816"/>
            <a:ext cx="3960440" cy="2304256"/>
          </a:xfrm>
          <a:prstGeom prst="curvedUpArrow">
            <a:avLst>
              <a:gd name="adj1" fmla="val 16597"/>
              <a:gd name="adj2" fmla="val 50000"/>
              <a:gd name="adj3" fmla="val 25427"/>
            </a:avLst>
          </a:prstGeom>
          <a:gradFill flip="none" rotWithShape="1">
            <a:gsLst>
              <a:gs pos="17000">
                <a:srgbClr val="000082"/>
              </a:gs>
              <a:gs pos="29000">
                <a:srgbClr val="66008F"/>
              </a:gs>
              <a:gs pos="79000">
                <a:srgbClr val="BA0066"/>
              </a:gs>
              <a:gs pos="86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schemeClr val="tx1"/>
                </a:solidFill>
              </a:rPr>
              <a:t> </a:t>
            </a:r>
            <a:endParaRPr lang="fr-CA" dirty="0">
              <a:solidFill>
                <a:schemeClr val="tx1"/>
              </a:solidFill>
            </a:endParaRPr>
          </a:p>
        </p:txBody>
      </p:sp>
      <p:sp>
        <p:nvSpPr>
          <p:cNvPr id="7" name="Ellipse 6"/>
          <p:cNvSpPr/>
          <p:nvPr/>
        </p:nvSpPr>
        <p:spPr>
          <a:xfrm>
            <a:off x="3851920" y="908720"/>
            <a:ext cx="2448272" cy="3168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2699792" y="2780928"/>
            <a:ext cx="2808312" cy="1872208"/>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p:cNvSpPr/>
          <p:nvPr/>
        </p:nvSpPr>
        <p:spPr>
          <a:xfrm>
            <a:off x="1763688" y="1052736"/>
            <a:ext cx="2088232" cy="324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xplosion 1 9"/>
          <p:cNvSpPr/>
          <p:nvPr/>
        </p:nvSpPr>
        <p:spPr>
          <a:xfrm>
            <a:off x="1907704" y="2060848"/>
            <a:ext cx="1656184" cy="1152128"/>
          </a:xfrm>
          <a:prstGeom prst="irregularSeal1">
            <a:avLst/>
          </a:prstGeom>
          <a:solidFill>
            <a:srgbClr val="FF0000">
              <a:alpha val="1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xplosion 1 10"/>
          <p:cNvSpPr/>
          <p:nvPr/>
        </p:nvSpPr>
        <p:spPr>
          <a:xfrm>
            <a:off x="4426546" y="2060848"/>
            <a:ext cx="1907926" cy="1008112"/>
          </a:xfrm>
          <a:prstGeom prst="irregularSeal1">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p:cNvSpPr txBox="1"/>
          <p:nvPr/>
        </p:nvSpPr>
        <p:spPr>
          <a:xfrm>
            <a:off x="923603" y="107340"/>
            <a:ext cx="7416824" cy="369332"/>
          </a:xfrm>
          <a:prstGeom prst="rect">
            <a:avLst/>
          </a:prstGeom>
          <a:noFill/>
        </p:spPr>
        <p:txBody>
          <a:bodyPr wrap="square" rtlCol="0">
            <a:spAutoFit/>
          </a:bodyPr>
          <a:lstStyle/>
          <a:p>
            <a:pPr algn="ctr"/>
            <a:r>
              <a:rPr lang="fr-CA" dirty="0" smtClean="0"/>
              <a:t>Sondage de mai 2013 N = 1007</a:t>
            </a:r>
            <a:endParaRPr lang="fr-CA" dirty="0"/>
          </a:p>
        </p:txBody>
      </p:sp>
    </p:spTree>
    <p:extLst>
      <p:ext uri="{BB962C8B-B14F-4D97-AF65-F5344CB8AC3E}">
        <p14:creationId xmlns:p14="http://schemas.microsoft.com/office/powerpoint/2010/main" val="10664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3588" y="476672"/>
            <a:ext cx="7416824" cy="369332"/>
          </a:xfrm>
          <a:prstGeom prst="rect">
            <a:avLst/>
          </a:prstGeom>
          <a:noFill/>
        </p:spPr>
        <p:txBody>
          <a:bodyPr wrap="square" rtlCol="0">
            <a:spAutoFit/>
          </a:bodyPr>
          <a:lstStyle/>
          <a:p>
            <a:pPr algn="ctr"/>
            <a:r>
              <a:rPr lang="fr-CA" dirty="0" smtClean="0"/>
              <a:t>Sondage de 1995 N = 779</a:t>
            </a:r>
            <a:endParaRPr lang="fr-CA"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114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63588" y="476672"/>
            <a:ext cx="7416824" cy="369332"/>
          </a:xfrm>
          <a:prstGeom prst="rect">
            <a:avLst/>
          </a:prstGeom>
          <a:noFill/>
        </p:spPr>
        <p:txBody>
          <a:bodyPr wrap="square" rtlCol="0">
            <a:spAutoFit/>
          </a:bodyPr>
          <a:lstStyle/>
          <a:p>
            <a:pPr algn="ctr"/>
            <a:r>
              <a:rPr lang="fr-CA" dirty="0" smtClean="0"/>
              <a:t>Sondage de 2002 N = 1131</a:t>
            </a:r>
            <a:endParaRPr lang="fr-CA" dirty="0"/>
          </a:p>
        </p:txBody>
      </p:sp>
    </p:spTree>
    <p:extLst>
      <p:ext uri="{BB962C8B-B14F-4D97-AF65-F5344CB8AC3E}">
        <p14:creationId xmlns:p14="http://schemas.microsoft.com/office/powerpoint/2010/main" val="3962279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3588" y="476672"/>
            <a:ext cx="7416824" cy="369332"/>
          </a:xfrm>
          <a:prstGeom prst="rect">
            <a:avLst/>
          </a:prstGeom>
          <a:noFill/>
        </p:spPr>
        <p:txBody>
          <a:bodyPr wrap="square" rtlCol="0">
            <a:spAutoFit/>
          </a:bodyPr>
          <a:lstStyle/>
          <a:p>
            <a:pPr algn="ctr"/>
            <a:r>
              <a:rPr lang="fr-CA" dirty="0" smtClean="0"/>
              <a:t>Sondage de 2009 N = 966</a:t>
            </a:r>
            <a:endParaRPr lang="fr-CA"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90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Campagne électorale de 2014 N = 8274</a:t>
            </a:r>
            <a:endParaRPr lang="fr-CA" dirty="0"/>
          </a:p>
        </p:txBody>
      </p:sp>
    </p:spTree>
    <p:extLst>
      <p:ext uri="{BB962C8B-B14F-4D97-AF65-F5344CB8AC3E}">
        <p14:creationId xmlns:p14="http://schemas.microsoft.com/office/powerpoint/2010/main" val="2972335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8" y="498475"/>
            <a:ext cx="851693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78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08" y="2276872"/>
            <a:ext cx="683638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899592" y="188640"/>
            <a:ext cx="7416824" cy="369332"/>
          </a:xfrm>
          <a:prstGeom prst="rect">
            <a:avLst/>
          </a:prstGeom>
          <a:noFill/>
        </p:spPr>
        <p:txBody>
          <a:bodyPr wrap="square" rtlCol="0">
            <a:spAutoFit/>
          </a:bodyPr>
          <a:lstStyle/>
          <a:p>
            <a:pPr algn="ctr"/>
            <a:r>
              <a:rPr lang="fr-CA" dirty="0" smtClean="0"/>
              <a:t>Cumul des terrains quotidiens du 5 mars au 6 avril N = 6497</a:t>
            </a:r>
            <a:endParaRPr lang="fr-CA" dirty="0"/>
          </a:p>
        </p:txBody>
      </p:sp>
    </p:spTree>
    <p:extLst>
      <p:ext uri="{BB962C8B-B14F-4D97-AF65-F5344CB8AC3E}">
        <p14:creationId xmlns:p14="http://schemas.microsoft.com/office/powerpoint/2010/main" val="2885580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19" y="1196752"/>
            <a:ext cx="747167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188640"/>
            <a:ext cx="7416824" cy="369332"/>
          </a:xfrm>
          <a:prstGeom prst="rect">
            <a:avLst/>
          </a:prstGeom>
          <a:noFill/>
        </p:spPr>
        <p:txBody>
          <a:bodyPr wrap="square" rtlCol="0">
            <a:spAutoFit/>
          </a:bodyPr>
          <a:lstStyle/>
          <a:p>
            <a:pPr algn="ctr"/>
            <a:r>
              <a:rPr lang="fr-CA" dirty="0" smtClean="0"/>
              <a:t>Cumul des terrains quotidiens du 5 mars au 6 avril N = 6497</a:t>
            </a:r>
            <a:endParaRPr lang="fr-CA" dirty="0"/>
          </a:p>
        </p:txBody>
      </p:sp>
      <p:sp>
        <p:nvSpPr>
          <p:cNvPr id="2" name="Ellipse 1"/>
          <p:cNvSpPr/>
          <p:nvPr/>
        </p:nvSpPr>
        <p:spPr>
          <a:xfrm>
            <a:off x="5004048" y="2492896"/>
            <a:ext cx="432048"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6692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Deuxième constat</a:t>
            </a:r>
            <a:endParaRPr lang="fr-CA" dirty="0"/>
          </a:p>
        </p:txBody>
      </p:sp>
      <p:sp>
        <p:nvSpPr>
          <p:cNvPr id="3" name="Espace réservé du contenu 2"/>
          <p:cNvSpPr>
            <a:spLocks noGrp="1"/>
          </p:cNvSpPr>
          <p:nvPr>
            <p:ph idx="1"/>
          </p:nvPr>
        </p:nvSpPr>
        <p:spPr/>
        <p:txBody>
          <a:bodyPr>
            <a:normAutofit fontScale="92500"/>
          </a:bodyPr>
          <a:lstStyle/>
          <a:p>
            <a:r>
              <a:rPr lang="fr-CA" dirty="0" smtClean="0"/>
              <a:t>Depuis le dernier référendum de 1995, la proportion d’électeurs souverainistes a diminué constamment au sein de l’électorat francophone</a:t>
            </a:r>
          </a:p>
          <a:p>
            <a:r>
              <a:rPr lang="fr-CA" dirty="0" smtClean="0"/>
              <a:t>Plus les électeurs francophones sont jeunes et plus ils sont en proportion nombreux à se positionner comme fédéralistes ou centristes.</a:t>
            </a:r>
          </a:p>
          <a:p>
            <a:r>
              <a:rPr lang="fr-CA" dirty="0" smtClean="0"/>
              <a:t>Seule la cohorte d’âge des 55 à 64 ans contient proportionnellement plus de souverainistes que de fédéralistes.</a:t>
            </a:r>
            <a:endParaRPr lang="fr-CA" dirty="0"/>
          </a:p>
        </p:txBody>
      </p:sp>
    </p:spTree>
    <p:extLst>
      <p:ext uri="{BB962C8B-B14F-4D97-AF65-F5344CB8AC3E}">
        <p14:creationId xmlns:p14="http://schemas.microsoft.com/office/powerpoint/2010/main" val="3996559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dirty="0" smtClean="0"/>
              <a:t>La question nationale</a:t>
            </a:r>
            <a:endParaRPr lang="fr-CA" dirty="0"/>
          </a:p>
        </p:txBody>
      </p:sp>
      <p:sp>
        <p:nvSpPr>
          <p:cNvPr id="5" name="Sous-titre 4"/>
          <p:cNvSpPr>
            <a:spLocks noGrp="1"/>
          </p:cNvSpPr>
          <p:nvPr>
            <p:ph type="subTitle" idx="1"/>
          </p:nvPr>
        </p:nvSpPr>
        <p:spPr/>
        <p:txBody>
          <a:bodyPr>
            <a:normAutofit fontScale="92500" lnSpcReduction="10000"/>
          </a:bodyPr>
          <a:lstStyle/>
          <a:p>
            <a:r>
              <a:rPr lang="fr-CA" dirty="0" smtClean="0"/>
              <a:t>« Il </a:t>
            </a:r>
            <a:r>
              <a:rPr lang="fr-CA" dirty="0"/>
              <a:t>sera possible un jour de réformer le </a:t>
            </a:r>
            <a:r>
              <a:rPr lang="fr-CA" dirty="0" smtClean="0"/>
              <a:t>fédéralisme </a:t>
            </a:r>
            <a:r>
              <a:rPr lang="fr-CA" dirty="0"/>
              <a:t>canadien de </a:t>
            </a:r>
            <a:r>
              <a:rPr lang="fr-CA" dirty="0" smtClean="0"/>
              <a:t>façon </a:t>
            </a:r>
            <a:r>
              <a:rPr lang="fr-CA" dirty="0"/>
              <a:t>a satisfaire à la fois le Québec et le reste du </a:t>
            </a:r>
            <a:r>
              <a:rPr lang="fr-CA" dirty="0" smtClean="0"/>
              <a:t>Canada »</a:t>
            </a:r>
            <a:endParaRPr lang="fr-CA" dirty="0"/>
          </a:p>
        </p:txBody>
      </p:sp>
    </p:spTree>
    <p:extLst>
      <p:ext uri="{BB962C8B-B14F-4D97-AF65-F5344CB8AC3E}">
        <p14:creationId xmlns:p14="http://schemas.microsoft.com/office/powerpoint/2010/main" val="155468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dirty="0" smtClean="0"/>
              <a:t>ÉVOLUTION DES INTENTIONS ÉLECTORALES</a:t>
            </a:r>
            <a:endParaRPr lang="fr-CA" dirty="0"/>
          </a:p>
        </p:txBody>
      </p:sp>
      <p:sp>
        <p:nvSpPr>
          <p:cNvPr id="5" name="Sous-titre 4"/>
          <p:cNvSpPr>
            <a:spLocks noGrp="1"/>
          </p:cNvSpPr>
          <p:nvPr>
            <p:ph type="subTitle" idx="1"/>
          </p:nvPr>
        </p:nvSpPr>
        <p:spPr/>
        <p:txBody>
          <a:bodyPr/>
          <a:lstStyle/>
          <a:p>
            <a:r>
              <a:rPr lang="fr-CA" dirty="0" smtClean="0"/>
              <a:t>DE 1970 JUSQU’AU SCRUTIN DE 2014</a:t>
            </a:r>
            <a:endParaRPr lang="fr-CA" dirty="0"/>
          </a:p>
        </p:txBody>
      </p:sp>
    </p:spTree>
    <p:extLst>
      <p:ext uri="{BB962C8B-B14F-4D97-AF65-F5344CB8AC3E}">
        <p14:creationId xmlns:p14="http://schemas.microsoft.com/office/powerpoint/2010/main" val="2777504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419225"/>
            <a:ext cx="6164263"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93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419225"/>
            <a:ext cx="6164263"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461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419225"/>
            <a:ext cx="6164263"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2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Troisième constat</a:t>
            </a:r>
            <a:endParaRPr lang="fr-CA" dirty="0"/>
          </a:p>
        </p:txBody>
      </p:sp>
      <p:sp>
        <p:nvSpPr>
          <p:cNvPr id="3" name="Espace réservé du contenu 2"/>
          <p:cNvSpPr>
            <a:spLocks noGrp="1"/>
          </p:cNvSpPr>
          <p:nvPr>
            <p:ph idx="1"/>
          </p:nvPr>
        </p:nvSpPr>
        <p:spPr/>
        <p:txBody>
          <a:bodyPr>
            <a:normAutofit/>
          </a:bodyPr>
          <a:lstStyle/>
          <a:p>
            <a:r>
              <a:rPr lang="fr-CA" dirty="0" smtClean="0"/>
              <a:t>Chez les répondants francophones, la perception que le fédéralisme canadien peut être réformé de manière à satisfaire à la fois le Québec et le reste du Canada a augmenté </a:t>
            </a:r>
            <a:r>
              <a:rPr lang="fr-CA" dirty="0"/>
              <a:t>au sein de toutes les strates </a:t>
            </a:r>
            <a:r>
              <a:rPr lang="fr-CA" dirty="0" smtClean="0"/>
              <a:t>d’âges, mais chez les moins de 35 ans, elle a doublée, passant de 40% à 80%.</a:t>
            </a:r>
            <a:endParaRPr lang="fr-CA" dirty="0"/>
          </a:p>
        </p:txBody>
      </p:sp>
    </p:spTree>
    <p:extLst>
      <p:ext uri="{BB962C8B-B14F-4D97-AF65-F5344CB8AC3E}">
        <p14:creationId xmlns:p14="http://schemas.microsoft.com/office/powerpoint/2010/main" val="408049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dirty="0" smtClean="0"/>
              <a:t>La question nationale</a:t>
            </a:r>
            <a:endParaRPr lang="fr-CA" dirty="0"/>
          </a:p>
        </p:txBody>
      </p:sp>
      <p:sp>
        <p:nvSpPr>
          <p:cNvPr id="5" name="Sous-titre 4"/>
          <p:cNvSpPr>
            <a:spLocks noGrp="1"/>
          </p:cNvSpPr>
          <p:nvPr>
            <p:ph type="subTitle" idx="1"/>
          </p:nvPr>
        </p:nvSpPr>
        <p:spPr/>
        <p:txBody>
          <a:bodyPr>
            <a:normAutofit/>
          </a:bodyPr>
          <a:lstStyle/>
          <a:p>
            <a:r>
              <a:rPr lang="fr-CA" dirty="0" smtClean="0"/>
              <a:t>LES QUATRES OPTIONS CONSTITUTIONNELLES</a:t>
            </a:r>
            <a:endParaRPr lang="fr-CA" dirty="0"/>
          </a:p>
        </p:txBody>
      </p:sp>
    </p:spTree>
    <p:extLst>
      <p:ext uri="{BB962C8B-B14F-4D97-AF65-F5344CB8AC3E}">
        <p14:creationId xmlns:p14="http://schemas.microsoft.com/office/powerpoint/2010/main" val="3405791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133475"/>
            <a:ext cx="72421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691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133475"/>
            <a:ext cx="72421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991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133475"/>
            <a:ext cx="72421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59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Quatrième constat</a:t>
            </a:r>
            <a:endParaRPr lang="fr-CA" dirty="0"/>
          </a:p>
        </p:txBody>
      </p:sp>
      <p:sp>
        <p:nvSpPr>
          <p:cNvPr id="3" name="Espace réservé du contenu 2"/>
          <p:cNvSpPr>
            <a:spLocks noGrp="1"/>
          </p:cNvSpPr>
          <p:nvPr>
            <p:ph idx="1"/>
          </p:nvPr>
        </p:nvSpPr>
        <p:spPr/>
        <p:txBody>
          <a:bodyPr>
            <a:normAutofit/>
          </a:bodyPr>
          <a:lstStyle/>
          <a:p>
            <a:r>
              <a:rPr lang="fr-CA" dirty="0" smtClean="0"/>
              <a:t>De 1995 à 2008, les options de l’indépendance et de la souveraineté-association ont perdu des appuis, alors que celles du statut particulier et du statu quo en ont acquis.</a:t>
            </a:r>
          </a:p>
          <a:p>
            <a:r>
              <a:rPr lang="fr-CA" dirty="0" smtClean="0"/>
              <a:t>En 2008, le statut particulier devient l’option la plus populaire.</a:t>
            </a:r>
            <a:endParaRPr lang="fr-CA" dirty="0"/>
          </a:p>
        </p:txBody>
      </p:sp>
    </p:spTree>
    <p:extLst>
      <p:ext uri="{BB962C8B-B14F-4D97-AF65-F5344CB8AC3E}">
        <p14:creationId xmlns:p14="http://schemas.microsoft.com/office/powerpoint/2010/main" val="4092791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QUESTION NATIONALE</a:t>
            </a:r>
            <a:endParaRPr lang="fr-CA" dirty="0"/>
          </a:p>
        </p:txBody>
      </p:sp>
      <p:sp>
        <p:nvSpPr>
          <p:cNvPr id="3" name="Sous-titre 2"/>
          <p:cNvSpPr>
            <a:spLocks noGrp="1"/>
          </p:cNvSpPr>
          <p:nvPr>
            <p:ph type="subTitle" idx="1"/>
          </p:nvPr>
        </p:nvSpPr>
        <p:spPr/>
        <p:txBody>
          <a:bodyPr/>
          <a:lstStyle/>
          <a:p>
            <a:r>
              <a:rPr lang="fr-CA" dirty="0" smtClean="0"/>
              <a:t>LES INTENTIONS RÉFÉRENDAIRES</a:t>
            </a:r>
            <a:endParaRPr lang="fr-CA" dirty="0"/>
          </a:p>
        </p:txBody>
      </p:sp>
    </p:spTree>
    <p:extLst>
      <p:ext uri="{BB962C8B-B14F-4D97-AF65-F5344CB8AC3E}">
        <p14:creationId xmlns:p14="http://schemas.microsoft.com/office/powerpoint/2010/main" val="46739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52736"/>
            <a:ext cx="8249938" cy="457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4211960" y="1988840"/>
            <a:ext cx="3240360" cy="3168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p:cNvSpPr txBox="1"/>
          <p:nvPr/>
        </p:nvSpPr>
        <p:spPr>
          <a:xfrm>
            <a:off x="4067944" y="1988840"/>
            <a:ext cx="720080" cy="307777"/>
          </a:xfrm>
          <a:prstGeom prst="rect">
            <a:avLst/>
          </a:prstGeom>
          <a:solidFill>
            <a:schemeClr val="bg1">
              <a:lumMod val="85000"/>
            </a:schemeClr>
          </a:solidFill>
        </p:spPr>
        <p:txBody>
          <a:bodyPr wrap="square" rtlCol="0">
            <a:spAutoFit/>
          </a:bodyPr>
          <a:lstStyle/>
          <a:p>
            <a:r>
              <a:rPr lang="fr-CA" sz="1400" dirty="0" smtClean="0"/>
              <a:t>44,75%</a:t>
            </a:r>
            <a:endParaRPr lang="fr-CA" sz="1400" dirty="0"/>
          </a:p>
        </p:txBody>
      </p:sp>
      <p:sp>
        <p:nvSpPr>
          <p:cNvPr id="14" name="ZoneTexte 13"/>
          <p:cNvSpPr txBox="1"/>
          <p:nvPr/>
        </p:nvSpPr>
        <p:spPr>
          <a:xfrm>
            <a:off x="4673277" y="2666529"/>
            <a:ext cx="720080" cy="285969"/>
          </a:xfrm>
          <a:prstGeom prst="rect">
            <a:avLst/>
          </a:prstGeom>
          <a:solidFill>
            <a:schemeClr val="bg1">
              <a:lumMod val="85000"/>
            </a:schemeClr>
          </a:solidFill>
        </p:spPr>
        <p:txBody>
          <a:bodyPr wrap="square" rtlCol="0">
            <a:spAutoFit/>
          </a:bodyPr>
          <a:lstStyle/>
          <a:p>
            <a:r>
              <a:rPr lang="fr-CA" sz="1400" dirty="0" smtClean="0"/>
              <a:t>42,87%</a:t>
            </a:r>
            <a:endParaRPr lang="fr-CA" sz="1400" dirty="0"/>
          </a:p>
        </p:txBody>
      </p:sp>
      <p:sp>
        <p:nvSpPr>
          <p:cNvPr id="17" name="ZoneTexte 16"/>
          <p:cNvSpPr txBox="1"/>
          <p:nvPr/>
        </p:nvSpPr>
        <p:spPr>
          <a:xfrm>
            <a:off x="5292080" y="3160713"/>
            <a:ext cx="720080" cy="307777"/>
          </a:xfrm>
          <a:prstGeom prst="rect">
            <a:avLst/>
          </a:prstGeom>
          <a:solidFill>
            <a:schemeClr val="bg1">
              <a:lumMod val="85000"/>
            </a:schemeClr>
          </a:solidFill>
        </p:spPr>
        <p:txBody>
          <a:bodyPr wrap="square" rtlCol="0">
            <a:spAutoFit/>
          </a:bodyPr>
          <a:lstStyle/>
          <a:p>
            <a:r>
              <a:rPr lang="fr-CA" sz="1400" dirty="0" smtClean="0"/>
              <a:t>33,24%</a:t>
            </a:r>
            <a:endParaRPr lang="fr-CA" sz="1400" dirty="0"/>
          </a:p>
        </p:txBody>
      </p:sp>
      <p:sp>
        <p:nvSpPr>
          <p:cNvPr id="26" name="ZoneTexte 25"/>
          <p:cNvSpPr txBox="1"/>
          <p:nvPr/>
        </p:nvSpPr>
        <p:spPr>
          <a:xfrm>
            <a:off x="3419872" y="2358752"/>
            <a:ext cx="720080" cy="307777"/>
          </a:xfrm>
          <a:prstGeom prst="rect">
            <a:avLst/>
          </a:prstGeom>
          <a:solidFill>
            <a:schemeClr val="bg1">
              <a:lumMod val="85000"/>
            </a:schemeClr>
          </a:solidFill>
        </p:spPr>
        <p:txBody>
          <a:bodyPr wrap="square" rtlCol="0">
            <a:spAutoFit/>
          </a:bodyPr>
          <a:lstStyle/>
          <a:p>
            <a:r>
              <a:rPr lang="fr-CA" sz="1400" dirty="0" smtClean="0"/>
              <a:t>40,16%</a:t>
            </a:r>
            <a:endParaRPr lang="fr-CA" sz="1400" dirty="0"/>
          </a:p>
        </p:txBody>
      </p:sp>
      <p:sp>
        <p:nvSpPr>
          <p:cNvPr id="29" name="ZoneTexte 28"/>
          <p:cNvSpPr txBox="1"/>
          <p:nvPr/>
        </p:nvSpPr>
        <p:spPr>
          <a:xfrm>
            <a:off x="2876972" y="2852936"/>
            <a:ext cx="720080" cy="307777"/>
          </a:xfrm>
          <a:prstGeom prst="rect">
            <a:avLst/>
          </a:prstGeom>
          <a:solidFill>
            <a:schemeClr val="bg1">
              <a:lumMod val="85000"/>
            </a:schemeClr>
          </a:solidFill>
        </p:spPr>
        <p:txBody>
          <a:bodyPr wrap="square" rtlCol="0">
            <a:spAutoFit/>
          </a:bodyPr>
          <a:lstStyle/>
          <a:p>
            <a:r>
              <a:rPr lang="fr-CA" sz="1400" dirty="0" smtClean="0"/>
              <a:t>38,69%</a:t>
            </a:r>
            <a:endParaRPr lang="fr-CA" sz="1400" dirty="0"/>
          </a:p>
        </p:txBody>
      </p:sp>
      <p:sp>
        <p:nvSpPr>
          <p:cNvPr id="32" name="ZoneTexte 31"/>
          <p:cNvSpPr txBox="1"/>
          <p:nvPr/>
        </p:nvSpPr>
        <p:spPr>
          <a:xfrm>
            <a:off x="2260526" y="1834951"/>
            <a:ext cx="720080" cy="307777"/>
          </a:xfrm>
          <a:prstGeom prst="rect">
            <a:avLst/>
          </a:prstGeom>
          <a:solidFill>
            <a:schemeClr val="bg1">
              <a:lumMod val="85000"/>
            </a:schemeClr>
          </a:solidFill>
        </p:spPr>
        <p:txBody>
          <a:bodyPr wrap="square" rtlCol="0">
            <a:spAutoFit/>
          </a:bodyPr>
          <a:lstStyle/>
          <a:p>
            <a:r>
              <a:rPr lang="fr-CA" sz="1400" dirty="0" smtClean="0"/>
              <a:t>49,26%</a:t>
            </a:r>
            <a:endParaRPr lang="fr-CA" sz="1400" dirty="0"/>
          </a:p>
        </p:txBody>
      </p:sp>
      <p:sp>
        <p:nvSpPr>
          <p:cNvPr id="35" name="ZoneTexte 34"/>
          <p:cNvSpPr txBox="1"/>
          <p:nvPr/>
        </p:nvSpPr>
        <p:spPr>
          <a:xfrm>
            <a:off x="1619672" y="2204864"/>
            <a:ext cx="720080" cy="307777"/>
          </a:xfrm>
          <a:prstGeom prst="rect">
            <a:avLst/>
          </a:prstGeom>
          <a:solidFill>
            <a:schemeClr val="bg1">
              <a:lumMod val="85000"/>
            </a:schemeClr>
          </a:solidFill>
        </p:spPr>
        <p:txBody>
          <a:bodyPr wrap="square" rtlCol="0">
            <a:spAutoFit/>
          </a:bodyPr>
          <a:lstStyle/>
          <a:p>
            <a:r>
              <a:rPr lang="fr-CA" sz="1400" dirty="0" smtClean="0"/>
              <a:t>41,37%</a:t>
            </a:r>
            <a:endParaRPr lang="fr-CA" sz="1400" dirty="0"/>
          </a:p>
        </p:txBody>
      </p:sp>
      <p:cxnSp>
        <p:nvCxnSpPr>
          <p:cNvPr id="7" name="Connecteur droit avec flèche 6"/>
          <p:cNvCxnSpPr/>
          <p:nvPr/>
        </p:nvCxnSpPr>
        <p:spPr>
          <a:xfrm flipV="1">
            <a:off x="4427984" y="3573016"/>
            <a:ext cx="1368152" cy="100811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788024" y="2296617"/>
            <a:ext cx="1285047" cy="916359"/>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animBg="1"/>
      <p:bldP spid="17" grpId="0" animBg="1"/>
      <p:bldP spid="26" grpId="0" animBg="1"/>
      <p:bldP spid="29" grpId="0" animBg="1"/>
      <p:bldP spid="32"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8" y="498475"/>
            <a:ext cx="851693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e 2"/>
          <p:cNvGrpSpPr/>
          <p:nvPr/>
        </p:nvGrpSpPr>
        <p:grpSpPr>
          <a:xfrm>
            <a:off x="6588224" y="1236315"/>
            <a:ext cx="864096" cy="4248472"/>
            <a:chOff x="755576" y="1268760"/>
            <a:chExt cx="864096" cy="4248472"/>
          </a:xfrm>
        </p:grpSpPr>
        <p:cxnSp>
          <p:nvCxnSpPr>
            <p:cNvPr id="4" name="Connecteur droit 3"/>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55626" y="5178499"/>
              <a:ext cx="864046" cy="307777"/>
            </a:xfrm>
            <a:prstGeom prst="rect">
              <a:avLst/>
            </a:prstGeom>
            <a:solidFill>
              <a:schemeClr val="bg1">
                <a:lumMod val="85000"/>
              </a:schemeClr>
            </a:solidFill>
          </p:spPr>
          <p:txBody>
            <a:bodyPr wrap="square" rtlCol="0">
              <a:spAutoFit/>
            </a:bodyPr>
            <a:lstStyle/>
            <a:p>
              <a:r>
                <a:rPr lang="fr-CA" sz="1400" dirty="0" err="1" smtClean="0"/>
                <a:t>Él</a:t>
              </a:r>
              <a:r>
                <a:rPr lang="fr-CA" sz="1400" dirty="0" smtClean="0"/>
                <a:t>. 2012</a:t>
              </a:r>
              <a:endParaRPr lang="fr-CA" sz="1400" dirty="0"/>
            </a:p>
          </p:txBody>
        </p:sp>
      </p:grpSp>
      <p:grpSp>
        <p:nvGrpSpPr>
          <p:cNvPr id="6" name="Groupe 5"/>
          <p:cNvGrpSpPr/>
          <p:nvPr/>
        </p:nvGrpSpPr>
        <p:grpSpPr>
          <a:xfrm>
            <a:off x="5580112" y="1236315"/>
            <a:ext cx="864096" cy="4248472"/>
            <a:chOff x="755576" y="1268760"/>
            <a:chExt cx="864096" cy="4248472"/>
          </a:xfrm>
        </p:grpSpPr>
        <p:cxnSp>
          <p:nvCxnSpPr>
            <p:cNvPr id="7" name="Connecteur droit 6"/>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5626" y="5178499"/>
              <a:ext cx="864046" cy="307777"/>
            </a:xfrm>
            <a:prstGeom prst="rect">
              <a:avLst/>
            </a:prstGeom>
            <a:solidFill>
              <a:schemeClr val="bg1">
                <a:lumMod val="85000"/>
              </a:schemeClr>
            </a:solidFill>
          </p:spPr>
          <p:txBody>
            <a:bodyPr wrap="square" rtlCol="0">
              <a:spAutoFit/>
            </a:bodyPr>
            <a:lstStyle/>
            <a:p>
              <a:r>
                <a:rPr lang="fr-CA" sz="1400" dirty="0" smtClean="0"/>
                <a:t>Crise PQ</a:t>
              </a:r>
              <a:endParaRPr lang="fr-CA" sz="1400" dirty="0"/>
            </a:p>
          </p:txBody>
        </p:sp>
      </p:grpSp>
      <p:grpSp>
        <p:nvGrpSpPr>
          <p:cNvPr id="9" name="Groupe 8"/>
          <p:cNvGrpSpPr/>
          <p:nvPr/>
        </p:nvGrpSpPr>
        <p:grpSpPr>
          <a:xfrm>
            <a:off x="1115616" y="1232024"/>
            <a:ext cx="864096" cy="4248472"/>
            <a:chOff x="755576" y="1268760"/>
            <a:chExt cx="864096" cy="4248472"/>
          </a:xfrm>
        </p:grpSpPr>
        <p:cxnSp>
          <p:nvCxnSpPr>
            <p:cNvPr id="10" name="Connecteur droit 9"/>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55626" y="5178499"/>
              <a:ext cx="864046" cy="307777"/>
            </a:xfrm>
            <a:prstGeom prst="rect">
              <a:avLst/>
            </a:prstGeom>
            <a:solidFill>
              <a:schemeClr val="bg1">
                <a:lumMod val="85000"/>
              </a:schemeClr>
            </a:solidFill>
          </p:spPr>
          <p:txBody>
            <a:bodyPr wrap="square" rtlCol="0">
              <a:spAutoFit/>
            </a:bodyPr>
            <a:lstStyle/>
            <a:p>
              <a:r>
                <a:rPr lang="fr-CA" sz="1400" dirty="0" err="1" smtClean="0"/>
                <a:t>Gomery</a:t>
              </a:r>
              <a:endParaRPr lang="fr-CA" sz="1400" dirty="0"/>
            </a:p>
          </p:txBody>
        </p:sp>
      </p:grpSp>
    </p:spTree>
    <p:extLst>
      <p:ext uri="{BB962C8B-B14F-4D97-AF65-F5344CB8AC3E}">
        <p14:creationId xmlns:p14="http://schemas.microsoft.com/office/powerpoint/2010/main" val="42194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360" y="1196751"/>
            <a:ext cx="7080032" cy="444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spTree>
    <p:extLst>
      <p:ext uri="{BB962C8B-B14F-4D97-AF65-F5344CB8AC3E}">
        <p14:creationId xmlns:p14="http://schemas.microsoft.com/office/powerpoint/2010/main" val="3565667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55" y="2204864"/>
            <a:ext cx="5199372" cy="20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p:cNvSpPr/>
          <p:nvPr/>
        </p:nvSpPr>
        <p:spPr>
          <a:xfrm>
            <a:off x="1619672" y="2780928"/>
            <a:ext cx="6048672"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9289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370" y="2204864"/>
            <a:ext cx="5203267" cy="196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archemin horizontal 2"/>
          <p:cNvSpPr/>
          <p:nvPr/>
        </p:nvSpPr>
        <p:spPr>
          <a:xfrm>
            <a:off x="1907704" y="2492896"/>
            <a:ext cx="1944216" cy="432048"/>
          </a:xfrm>
          <a:prstGeom prst="horizontalScroll">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31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76672"/>
            <a:ext cx="7416824" cy="369332"/>
          </a:xfrm>
          <a:prstGeom prst="rect">
            <a:avLst/>
          </a:prstGeom>
          <a:noFill/>
        </p:spPr>
        <p:txBody>
          <a:bodyPr wrap="square" rtlCol="0">
            <a:spAutoFit/>
          </a:bodyPr>
          <a:lstStyle/>
          <a:p>
            <a:pPr algn="ctr"/>
            <a:r>
              <a:rPr lang="fr-CA" dirty="0" smtClean="0"/>
              <a:t>Moniteur du 16 février 2014</a:t>
            </a:r>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654" y="2204864"/>
            <a:ext cx="5230697" cy="197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chemin horizontal 4"/>
          <p:cNvSpPr/>
          <p:nvPr/>
        </p:nvSpPr>
        <p:spPr>
          <a:xfrm>
            <a:off x="1907704" y="2492896"/>
            <a:ext cx="1368152" cy="432048"/>
          </a:xfrm>
          <a:prstGeom prst="horizontalScroll">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9169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QUESTION NATIONALE</a:t>
            </a:r>
            <a:endParaRPr lang="fr-CA" dirty="0"/>
          </a:p>
        </p:txBody>
      </p:sp>
      <p:sp>
        <p:nvSpPr>
          <p:cNvPr id="3" name="Sous-titre 2"/>
          <p:cNvSpPr>
            <a:spLocks noGrp="1"/>
          </p:cNvSpPr>
          <p:nvPr>
            <p:ph type="subTitle" idx="1"/>
          </p:nvPr>
        </p:nvSpPr>
        <p:spPr/>
        <p:txBody>
          <a:bodyPr/>
          <a:lstStyle/>
          <a:p>
            <a:r>
              <a:rPr lang="fr-CA" dirty="0" smtClean="0"/>
              <a:t>L’IDENTITÉ NATIONALE SPONTANÉE</a:t>
            </a:r>
            <a:endParaRPr lang="fr-CA" dirty="0"/>
          </a:p>
        </p:txBody>
      </p:sp>
    </p:spTree>
    <p:extLst>
      <p:ext uri="{BB962C8B-B14F-4D97-AF65-F5344CB8AC3E}">
        <p14:creationId xmlns:p14="http://schemas.microsoft.com/office/powerpoint/2010/main" val="2687807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661994" cy="47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61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Sondage de mai 2013 N = 1007</a:t>
            </a:r>
            <a:endParaRPr lang="fr-CA" dirty="0"/>
          </a:p>
        </p:txBody>
      </p:sp>
      <p:sp>
        <p:nvSpPr>
          <p:cNvPr id="2" name="ZoneTexte 1"/>
          <p:cNvSpPr txBox="1"/>
          <p:nvPr/>
        </p:nvSpPr>
        <p:spPr>
          <a:xfrm>
            <a:off x="2483768" y="5949280"/>
            <a:ext cx="3888432" cy="369332"/>
          </a:xfrm>
          <a:prstGeom prst="rect">
            <a:avLst/>
          </a:prstGeom>
          <a:noFill/>
        </p:spPr>
        <p:txBody>
          <a:bodyPr wrap="square" rtlCol="0">
            <a:spAutoFit/>
          </a:bodyPr>
          <a:lstStyle/>
          <a:p>
            <a:pPr algn="ctr"/>
            <a:r>
              <a:rPr lang="fr-CA" dirty="0" smtClean="0"/>
              <a:t>FRANCOPHONES SEULEMENT</a:t>
            </a:r>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71" y="1052736"/>
            <a:ext cx="7723645" cy="462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481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Cinquième constat</a:t>
            </a:r>
            <a:endParaRPr lang="fr-CA" dirty="0"/>
          </a:p>
        </p:txBody>
      </p:sp>
      <p:sp>
        <p:nvSpPr>
          <p:cNvPr id="3" name="Espace réservé du contenu 2"/>
          <p:cNvSpPr>
            <a:spLocks noGrp="1"/>
          </p:cNvSpPr>
          <p:nvPr>
            <p:ph idx="1"/>
          </p:nvPr>
        </p:nvSpPr>
        <p:spPr/>
        <p:txBody>
          <a:bodyPr>
            <a:normAutofit fontScale="85000" lnSpcReduction="10000"/>
          </a:bodyPr>
          <a:lstStyle/>
          <a:p>
            <a:r>
              <a:rPr lang="fr-CA" dirty="0" smtClean="0"/>
              <a:t>Au recensement de 2011, la population des 18 à 35 </a:t>
            </a:r>
            <a:r>
              <a:rPr lang="fr-CA" dirty="0"/>
              <a:t>ans </a:t>
            </a:r>
            <a:r>
              <a:rPr lang="fr-CA" dirty="0" smtClean="0"/>
              <a:t>atteignait 1 </a:t>
            </a:r>
            <a:r>
              <a:rPr lang="fr-CA" dirty="0"/>
              <a:t>715 </a:t>
            </a:r>
            <a:r>
              <a:rPr lang="fr-CA" dirty="0" smtClean="0"/>
              <a:t>420 personnes.</a:t>
            </a:r>
          </a:p>
          <a:p>
            <a:r>
              <a:rPr lang="fr-CA" dirty="0" smtClean="0"/>
              <a:t>Plus de 90% d’entre eux n’avaient pas encore le droit de vote lors du référendum de 1995.</a:t>
            </a:r>
          </a:p>
          <a:p>
            <a:r>
              <a:rPr lang="fr-CA" dirty="0" smtClean="0"/>
              <a:t>Or, plus des deux tiers d’entre eux voteraient NON lors d’un référendum portant sur la souveraineté, dont 64% des francophones de ce groupe d’âge.</a:t>
            </a:r>
          </a:p>
          <a:p>
            <a:r>
              <a:rPr lang="fr-CA" dirty="0" smtClean="0"/>
              <a:t>Pourtant la très grande majorité d’entre eux s’identifient spontanément comme Québécois, mais ils ne semblent plus considérer la souveraineté comme étant nécessaire.</a:t>
            </a:r>
          </a:p>
        </p:txBody>
      </p:sp>
    </p:spTree>
    <p:extLst>
      <p:ext uri="{BB962C8B-B14F-4D97-AF65-F5344CB8AC3E}">
        <p14:creationId xmlns:p14="http://schemas.microsoft.com/office/powerpoint/2010/main" val="973011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CAMPAGNE ÉLECTORALE</a:t>
            </a:r>
            <a:endParaRPr lang="fr-CA" dirty="0"/>
          </a:p>
        </p:txBody>
      </p:sp>
      <p:sp>
        <p:nvSpPr>
          <p:cNvPr id="3" name="Sous-titre 2"/>
          <p:cNvSpPr>
            <a:spLocks noGrp="1"/>
          </p:cNvSpPr>
          <p:nvPr>
            <p:ph type="subTitle" idx="1"/>
          </p:nvPr>
        </p:nvSpPr>
        <p:spPr/>
        <p:txBody>
          <a:bodyPr/>
          <a:lstStyle/>
          <a:p>
            <a:r>
              <a:rPr lang="fr-CA" dirty="0" smtClean="0"/>
              <a:t>ET LA DIMENSION NATIONALE</a:t>
            </a:r>
            <a:endParaRPr lang="fr-CA" dirty="0"/>
          </a:p>
        </p:txBody>
      </p:sp>
    </p:spTree>
    <p:extLst>
      <p:ext uri="{BB962C8B-B14F-4D97-AF65-F5344CB8AC3E}">
        <p14:creationId xmlns:p14="http://schemas.microsoft.com/office/powerpoint/2010/main" val="87636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501650"/>
            <a:ext cx="8510587"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5076056" y="1196752"/>
            <a:ext cx="3024336" cy="4608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nvSpPr>
        <p:spPr>
          <a:xfrm>
            <a:off x="899592" y="1671040"/>
            <a:ext cx="720080" cy="307777"/>
          </a:xfrm>
          <a:prstGeom prst="rect">
            <a:avLst/>
          </a:prstGeom>
          <a:solidFill>
            <a:schemeClr val="bg1">
              <a:lumMod val="85000"/>
            </a:schemeClr>
          </a:solidFill>
        </p:spPr>
        <p:txBody>
          <a:bodyPr wrap="square" rtlCol="0">
            <a:spAutoFit/>
          </a:bodyPr>
          <a:lstStyle/>
          <a:p>
            <a:r>
              <a:rPr lang="fr-CA" sz="1400" dirty="0" smtClean="0"/>
              <a:t>44,75%</a:t>
            </a:r>
            <a:endParaRPr lang="fr-CA" sz="1400" dirty="0"/>
          </a:p>
        </p:txBody>
      </p:sp>
      <p:sp>
        <p:nvSpPr>
          <p:cNvPr id="5" name="ZoneTexte 4"/>
          <p:cNvSpPr txBox="1"/>
          <p:nvPr/>
        </p:nvSpPr>
        <p:spPr>
          <a:xfrm>
            <a:off x="1835696" y="1978817"/>
            <a:ext cx="720080" cy="285969"/>
          </a:xfrm>
          <a:prstGeom prst="rect">
            <a:avLst/>
          </a:prstGeom>
          <a:solidFill>
            <a:schemeClr val="bg1">
              <a:lumMod val="85000"/>
            </a:schemeClr>
          </a:solidFill>
        </p:spPr>
        <p:txBody>
          <a:bodyPr wrap="square" rtlCol="0">
            <a:spAutoFit/>
          </a:bodyPr>
          <a:lstStyle/>
          <a:p>
            <a:r>
              <a:rPr lang="fr-CA" sz="1400" dirty="0" smtClean="0"/>
              <a:t>42,87%</a:t>
            </a:r>
            <a:endParaRPr lang="fr-CA" sz="1400" dirty="0"/>
          </a:p>
        </p:txBody>
      </p:sp>
      <p:sp>
        <p:nvSpPr>
          <p:cNvPr id="6" name="ZoneTexte 5"/>
          <p:cNvSpPr txBox="1"/>
          <p:nvPr/>
        </p:nvSpPr>
        <p:spPr>
          <a:xfrm>
            <a:off x="3563888" y="2784944"/>
            <a:ext cx="720080" cy="307777"/>
          </a:xfrm>
          <a:prstGeom prst="rect">
            <a:avLst/>
          </a:prstGeom>
          <a:solidFill>
            <a:schemeClr val="bg1">
              <a:lumMod val="85000"/>
            </a:schemeClr>
          </a:solidFill>
        </p:spPr>
        <p:txBody>
          <a:bodyPr wrap="square" rtlCol="0">
            <a:spAutoFit/>
          </a:bodyPr>
          <a:lstStyle/>
          <a:p>
            <a:r>
              <a:rPr lang="fr-CA" sz="1400" dirty="0" smtClean="0"/>
              <a:t>33,24%</a:t>
            </a:r>
            <a:endParaRPr lang="fr-CA" sz="1400" dirty="0"/>
          </a:p>
        </p:txBody>
      </p:sp>
      <p:cxnSp>
        <p:nvCxnSpPr>
          <p:cNvPr id="7" name="Connecteur droit avec flèche 6"/>
          <p:cNvCxnSpPr/>
          <p:nvPr/>
        </p:nvCxnSpPr>
        <p:spPr>
          <a:xfrm flipV="1">
            <a:off x="935596" y="3068960"/>
            <a:ext cx="2412268" cy="86330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555776" y="6386761"/>
            <a:ext cx="3816424" cy="276999"/>
          </a:xfrm>
          <a:prstGeom prst="rect">
            <a:avLst/>
          </a:prstGeom>
          <a:noFill/>
        </p:spPr>
        <p:txBody>
          <a:bodyPr wrap="square" rtlCol="0">
            <a:spAutoFit/>
          </a:bodyPr>
          <a:lstStyle/>
          <a:p>
            <a:pPr algn="ctr"/>
            <a:r>
              <a:rPr lang="fr-CA" sz="1200" dirty="0" smtClean="0"/>
              <a:t>Source: Enquêtes diverses du GROP</a:t>
            </a:r>
            <a:endParaRPr lang="fr-CA" sz="1200" dirty="0"/>
          </a:p>
        </p:txBody>
      </p:sp>
      <p:cxnSp>
        <p:nvCxnSpPr>
          <p:cNvPr id="9" name="Connecteur droit avec flèche 8"/>
          <p:cNvCxnSpPr/>
          <p:nvPr/>
        </p:nvCxnSpPr>
        <p:spPr>
          <a:xfrm>
            <a:off x="935596" y="1196752"/>
            <a:ext cx="2628292" cy="1152128"/>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707904" y="3083842"/>
            <a:ext cx="1206134" cy="106523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3707904" y="1340768"/>
            <a:ext cx="756084" cy="100811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738210" y="1340768"/>
            <a:ext cx="553870" cy="100811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4788024" y="3083842"/>
            <a:ext cx="288032" cy="848420"/>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085946" y="4365104"/>
            <a:ext cx="1278142" cy="369332"/>
          </a:xfrm>
          <a:prstGeom prst="rect">
            <a:avLst/>
          </a:prstGeom>
          <a:solidFill>
            <a:schemeClr val="bg1">
              <a:lumMod val="85000"/>
            </a:schemeClr>
          </a:solidFill>
        </p:spPr>
        <p:txBody>
          <a:bodyPr wrap="square" rtlCol="0">
            <a:spAutoFit/>
          </a:bodyPr>
          <a:lstStyle/>
          <a:p>
            <a:r>
              <a:rPr lang="fr-CA" dirty="0" smtClean="0"/>
              <a:t>Effet miroir</a:t>
            </a:r>
            <a:endParaRPr lang="fr-CA" dirty="0"/>
          </a:p>
        </p:txBody>
      </p:sp>
    </p:spTree>
    <p:extLst>
      <p:ext uri="{BB962C8B-B14F-4D97-AF65-F5344CB8AC3E}">
        <p14:creationId xmlns:p14="http://schemas.microsoft.com/office/powerpoint/2010/main" val="256319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303338"/>
            <a:ext cx="8193087"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cxnSp>
        <p:nvCxnSpPr>
          <p:cNvPr id="4" name="Connecteur droit avec flèche 3"/>
          <p:cNvCxnSpPr/>
          <p:nvPr/>
        </p:nvCxnSpPr>
        <p:spPr>
          <a:xfrm flipV="1">
            <a:off x="1691680" y="2996952"/>
            <a:ext cx="4248472" cy="28670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1331640" y="4149080"/>
            <a:ext cx="5328592" cy="360040"/>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34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338263"/>
            <a:ext cx="827881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e 3"/>
          <p:cNvGrpSpPr/>
          <p:nvPr/>
        </p:nvGrpSpPr>
        <p:grpSpPr>
          <a:xfrm>
            <a:off x="1475656" y="1489348"/>
            <a:ext cx="576064" cy="3600400"/>
            <a:chOff x="2267744" y="1916832"/>
            <a:chExt cx="576064" cy="3096344"/>
          </a:xfrm>
        </p:grpSpPr>
        <p:cxnSp>
          <p:nvCxnSpPr>
            <p:cNvPr id="5" name="Connecteur droit 4"/>
            <p:cNvCxnSpPr/>
            <p:nvPr/>
          </p:nvCxnSpPr>
          <p:spPr>
            <a:xfrm flipV="1">
              <a:off x="2267744" y="1916832"/>
              <a:ext cx="0" cy="3096344"/>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267744" y="4698857"/>
              <a:ext cx="576064" cy="276999"/>
            </a:xfrm>
            <a:prstGeom prst="rect">
              <a:avLst/>
            </a:prstGeom>
            <a:solidFill>
              <a:schemeClr val="bg1">
                <a:lumMod val="95000"/>
              </a:schemeClr>
            </a:solidFill>
            <a:ln>
              <a:solidFill>
                <a:schemeClr val="tx1"/>
              </a:solidFill>
              <a:prstDash val="solid"/>
            </a:ln>
          </p:spPr>
          <p:txBody>
            <a:bodyPr wrap="square" rtlCol="0">
              <a:spAutoFit/>
            </a:bodyPr>
            <a:lstStyle/>
            <a:p>
              <a:pPr algn="ctr"/>
              <a:r>
                <a:rPr lang="fr-CA" sz="1200" dirty="0" smtClean="0"/>
                <a:t>PKP</a:t>
              </a:r>
              <a:endParaRPr lang="fr-CA" sz="1200" dirty="0"/>
            </a:p>
          </p:txBody>
        </p:sp>
      </p:grpSp>
    </p:spTree>
    <p:extLst>
      <p:ext uri="{BB962C8B-B14F-4D97-AF65-F5344CB8AC3E}">
        <p14:creationId xmlns:p14="http://schemas.microsoft.com/office/powerpoint/2010/main" val="131686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338263"/>
            <a:ext cx="827881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e 9"/>
          <p:cNvGrpSpPr/>
          <p:nvPr/>
        </p:nvGrpSpPr>
        <p:grpSpPr>
          <a:xfrm>
            <a:off x="4788024" y="1500783"/>
            <a:ext cx="576064" cy="3575248"/>
            <a:chOff x="5148064" y="1916832"/>
            <a:chExt cx="576064" cy="3096344"/>
          </a:xfrm>
        </p:grpSpPr>
        <p:cxnSp>
          <p:nvCxnSpPr>
            <p:cNvPr id="11" name="Connecteur droit 10"/>
            <p:cNvCxnSpPr/>
            <p:nvPr/>
          </p:nvCxnSpPr>
          <p:spPr>
            <a:xfrm flipV="1">
              <a:off x="5148064" y="1916832"/>
              <a:ext cx="0" cy="3096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148064" y="4698857"/>
              <a:ext cx="576064" cy="276999"/>
            </a:xfrm>
            <a:prstGeom prst="rect">
              <a:avLst/>
            </a:prstGeom>
            <a:solidFill>
              <a:schemeClr val="bg1">
                <a:lumMod val="95000"/>
              </a:schemeClr>
            </a:solidFill>
            <a:ln>
              <a:solidFill>
                <a:schemeClr val="tx1"/>
              </a:solidFill>
              <a:prstDash val="solid"/>
            </a:ln>
          </p:spPr>
          <p:txBody>
            <a:bodyPr wrap="square" rtlCol="0">
              <a:spAutoFit/>
            </a:bodyPr>
            <a:lstStyle/>
            <a:p>
              <a:pPr algn="ctr"/>
              <a:r>
                <a:rPr lang="fr-CA" sz="1200" dirty="0" smtClean="0"/>
                <a:t>LCN</a:t>
              </a:r>
              <a:endParaRPr lang="fr-CA" sz="1200" dirty="0"/>
            </a:p>
          </p:txBody>
        </p:sp>
      </p:grpSp>
    </p:spTree>
    <p:extLst>
      <p:ext uri="{BB962C8B-B14F-4D97-AF65-F5344CB8AC3E}">
        <p14:creationId xmlns:p14="http://schemas.microsoft.com/office/powerpoint/2010/main" val="36483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Sixième constat</a:t>
            </a:r>
            <a:endParaRPr lang="fr-CA" dirty="0"/>
          </a:p>
        </p:txBody>
      </p:sp>
      <p:sp>
        <p:nvSpPr>
          <p:cNvPr id="3" name="Espace réservé du contenu 2"/>
          <p:cNvSpPr>
            <a:spLocks noGrp="1"/>
          </p:cNvSpPr>
          <p:nvPr>
            <p:ph idx="1"/>
          </p:nvPr>
        </p:nvSpPr>
        <p:spPr/>
        <p:txBody>
          <a:bodyPr>
            <a:normAutofit/>
          </a:bodyPr>
          <a:lstStyle/>
          <a:p>
            <a:r>
              <a:rPr lang="fr-CA" dirty="0" smtClean="0"/>
              <a:t>L’arrivée de PKP en début de campagne a eu un effet sur l’électorat souverainiste puis centriste, effet qui s’est par la suite estompé.</a:t>
            </a:r>
          </a:p>
          <a:p>
            <a:r>
              <a:rPr lang="fr-CA" dirty="0" smtClean="0"/>
              <a:t>Par ailleurs, le débat à LCN a fait grimper les appuis de la CAQ de </a:t>
            </a:r>
            <a:r>
              <a:rPr lang="fr-CA" dirty="0"/>
              <a:t>10</a:t>
            </a:r>
            <a:r>
              <a:rPr lang="fr-CA" dirty="0" smtClean="0"/>
              <a:t>% auprès des centristes et légèrement moins auprès des fédéralistes.</a:t>
            </a:r>
          </a:p>
        </p:txBody>
      </p:sp>
    </p:spTree>
    <p:extLst>
      <p:ext uri="{BB962C8B-B14F-4D97-AF65-F5344CB8AC3E}">
        <p14:creationId xmlns:p14="http://schemas.microsoft.com/office/powerpoint/2010/main" val="96134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733" y="1772816"/>
            <a:ext cx="788853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5796136" y="4725144"/>
            <a:ext cx="288032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49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225" y="1881188"/>
            <a:ext cx="55435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3923928" y="4689140"/>
            <a:ext cx="288032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nvSpPr>
        <p:spPr>
          <a:xfrm>
            <a:off x="2699792" y="5949280"/>
            <a:ext cx="3816424" cy="276999"/>
          </a:xfrm>
          <a:prstGeom prst="rect">
            <a:avLst/>
          </a:prstGeom>
          <a:noFill/>
        </p:spPr>
        <p:txBody>
          <a:bodyPr wrap="square" rtlCol="0">
            <a:spAutoFit/>
          </a:bodyPr>
          <a:lstStyle/>
          <a:p>
            <a:pPr algn="ctr"/>
            <a:r>
              <a:rPr lang="fr-CA" sz="1200" dirty="0" smtClean="0"/>
              <a:t>Source: DGEQ</a:t>
            </a:r>
            <a:endParaRPr lang="fr-CA" sz="1200" dirty="0"/>
          </a:p>
        </p:txBody>
      </p:sp>
    </p:spTree>
    <p:extLst>
      <p:ext uri="{BB962C8B-B14F-4D97-AF65-F5344CB8AC3E}">
        <p14:creationId xmlns:p14="http://schemas.microsoft.com/office/powerpoint/2010/main" val="37716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93" y="836712"/>
            <a:ext cx="7339102" cy="588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3851920" y="4221088"/>
            <a:ext cx="2232248" cy="135860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llipse 2"/>
          <p:cNvSpPr/>
          <p:nvPr/>
        </p:nvSpPr>
        <p:spPr>
          <a:xfrm>
            <a:off x="4283968" y="1340768"/>
            <a:ext cx="2232248" cy="1728192"/>
          </a:xfrm>
          <a:prstGeom prst="ellipse">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4614478" y="2780928"/>
            <a:ext cx="1584175" cy="1656184"/>
          </a:xfrm>
          <a:prstGeom prst="ellipse">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llipse 4"/>
          <p:cNvSpPr/>
          <p:nvPr/>
        </p:nvSpPr>
        <p:spPr>
          <a:xfrm>
            <a:off x="3419872" y="2780928"/>
            <a:ext cx="1548172" cy="1656184"/>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p:cNvSpPr txBox="1"/>
          <p:nvPr/>
        </p:nvSpPr>
        <p:spPr>
          <a:xfrm>
            <a:off x="899592" y="188640"/>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sp>
        <p:nvSpPr>
          <p:cNvPr id="6" name="ZoneTexte 5"/>
          <p:cNvSpPr txBox="1"/>
          <p:nvPr/>
        </p:nvSpPr>
        <p:spPr>
          <a:xfrm>
            <a:off x="2987824" y="620688"/>
            <a:ext cx="3600400" cy="369332"/>
          </a:xfrm>
          <a:prstGeom prst="rect">
            <a:avLst/>
          </a:prstGeom>
          <a:noFill/>
        </p:spPr>
        <p:txBody>
          <a:bodyPr wrap="square" rtlCol="0">
            <a:spAutoFit/>
          </a:bodyPr>
          <a:lstStyle/>
          <a:p>
            <a:pPr algn="ctr"/>
            <a:r>
              <a:rPr lang="fr-CA" dirty="0" smtClean="0"/>
              <a:t>INTENTIONS ÉLECTORALES</a:t>
            </a:r>
            <a:endParaRPr lang="fr-CA" dirty="0"/>
          </a:p>
        </p:txBody>
      </p:sp>
    </p:spTree>
    <p:extLst>
      <p:ext uri="{BB962C8B-B14F-4D97-AF65-F5344CB8AC3E}">
        <p14:creationId xmlns:p14="http://schemas.microsoft.com/office/powerpoint/2010/main" val="3028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155" y="980728"/>
            <a:ext cx="718936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4644007" y="1484784"/>
            <a:ext cx="2028031" cy="1512168"/>
          </a:xfrm>
          <a:prstGeom prst="ellipse">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llipse 4"/>
          <p:cNvSpPr/>
          <p:nvPr/>
        </p:nvSpPr>
        <p:spPr>
          <a:xfrm>
            <a:off x="3347864" y="2708919"/>
            <a:ext cx="1584176" cy="1668759"/>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llipse 5"/>
          <p:cNvSpPr/>
          <p:nvPr/>
        </p:nvSpPr>
        <p:spPr>
          <a:xfrm>
            <a:off x="3779912" y="4149080"/>
            <a:ext cx="2196244" cy="122413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p:cNvSpPr/>
          <p:nvPr/>
        </p:nvSpPr>
        <p:spPr>
          <a:xfrm>
            <a:off x="4878034" y="2996952"/>
            <a:ext cx="1811888" cy="1008112"/>
          </a:xfrm>
          <a:prstGeom prst="ellipse">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p:cNvSpPr txBox="1"/>
          <p:nvPr/>
        </p:nvSpPr>
        <p:spPr>
          <a:xfrm>
            <a:off x="899592" y="301953"/>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sp>
        <p:nvSpPr>
          <p:cNvPr id="2" name="ZoneTexte 1"/>
          <p:cNvSpPr txBox="1"/>
          <p:nvPr/>
        </p:nvSpPr>
        <p:spPr>
          <a:xfrm>
            <a:off x="3059832" y="764704"/>
            <a:ext cx="3456384" cy="369332"/>
          </a:xfrm>
          <a:prstGeom prst="rect">
            <a:avLst/>
          </a:prstGeom>
          <a:noFill/>
        </p:spPr>
        <p:txBody>
          <a:bodyPr wrap="square" rtlCol="0">
            <a:spAutoFit/>
          </a:bodyPr>
          <a:lstStyle/>
          <a:p>
            <a:pPr algn="ctr"/>
            <a:r>
              <a:rPr lang="fr-CA" dirty="0" smtClean="0"/>
              <a:t>DIMENSION NATIONALE</a:t>
            </a:r>
            <a:endParaRPr lang="fr-CA" dirty="0"/>
          </a:p>
        </p:txBody>
      </p:sp>
    </p:spTree>
    <p:extLst>
      <p:ext uri="{BB962C8B-B14F-4D97-AF65-F5344CB8AC3E}">
        <p14:creationId xmlns:p14="http://schemas.microsoft.com/office/powerpoint/2010/main" val="9225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Septième constat</a:t>
            </a:r>
            <a:endParaRPr lang="fr-CA" dirty="0"/>
          </a:p>
        </p:txBody>
      </p:sp>
      <p:sp>
        <p:nvSpPr>
          <p:cNvPr id="3" name="Espace réservé du contenu 2"/>
          <p:cNvSpPr>
            <a:spLocks noGrp="1"/>
          </p:cNvSpPr>
          <p:nvPr>
            <p:ph idx="1"/>
          </p:nvPr>
        </p:nvSpPr>
        <p:spPr/>
        <p:txBody>
          <a:bodyPr>
            <a:normAutofit fontScale="77500" lnSpcReduction="20000"/>
          </a:bodyPr>
          <a:lstStyle/>
          <a:p>
            <a:r>
              <a:rPr lang="fr-CA" dirty="0" smtClean="0"/>
              <a:t>Le clivage entre souverainistes, centristes et fédéralistes pondéré par région s’approche de très près des résultats électoraux.</a:t>
            </a:r>
          </a:p>
          <a:p>
            <a:r>
              <a:rPr lang="fr-CA" dirty="0" smtClean="0"/>
              <a:t>Le Québec apparaît </a:t>
            </a:r>
            <a:r>
              <a:rPr lang="fr-CA" dirty="0"/>
              <a:t>ainsi </a:t>
            </a:r>
            <a:r>
              <a:rPr lang="fr-CA" dirty="0" smtClean="0"/>
              <a:t>divisé en 4 grandes zones: une première souverainiste, une seconde centriste, une troisième plutôt fédéraliste et une quatrième très fédéraliste.</a:t>
            </a:r>
          </a:p>
          <a:p>
            <a:r>
              <a:rPr lang="fr-CA" dirty="0" smtClean="0"/>
              <a:t>Ces 4 zones correspondent d’assez près à une première zone où le PQ obtient la majorité des suffrages, une seconde où le vote se dispute principalement entre la CAQ et le PQ, une troisième où le vote se divise entre la CAQ et le PLQ et enfin une quatrième où le PLQ domine largement.</a:t>
            </a:r>
          </a:p>
        </p:txBody>
      </p:sp>
    </p:spTree>
    <p:extLst>
      <p:ext uri="{BB962C8B-B14F-4D97-AF65-F5344CB8AC3E}">
        <p14:creationId xmlns:p14="http://schemas.microsoft.com/office/powerpoint/2010/main" val="3191699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388" y="10287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02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13" y="528215"/>
            <a:ext cx="8510587"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4283968" y="1700808"/>
            <a:ext cx="3528392" cy="3456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484362" y="3284984"/>
            <a:ext cx="792038" cy="307777"/>
          </a:xfrm>
          <a:prstGeom prst="rect">
            <a:avLst/>
          </a:prstGeom>
          <a:solidFill>
            <a:schemeClr val="bg1">
              <a:lumMod val="85000"/>
            </a:schemeClr>
          </a:solidFill>
        </p:spPr>
        <p:txBody>
          <a:bodyPr wrap="square" rtlCol="0">
            <a:spAutoFit/>
          </a:bodyPr>
          <a:lstStyle/>
          <a:p>
            <a:r>
              <a:rPr lang="fr-CA" sz="1400" dirty="0" smtClean="0"/>
              <a:t>28,35%</a:t>
            </a:r>
            <a:endParaRPr lang="fr-CA" sz="1400" dirty="0"/>
          </a:p>
        </p:txBody>
      </p:sp>
      <p:sp>
        <p:nvSpPr>
          <p:cNvPr id="21" name="ZoneTexte 20"/>
          <p:cNvSpPr txBox="1"/>
          <p:nvPr/>
        </p:nvSpPr>
        <p:spPr>
          <a:xfrm>
            <a:off x="2051720" y="2646784"/>
            <a:ext cx="792038" cy="307777"/>
          </a:xfrm>
          <a:prstGeom prst="rect">
            <a:avLst/>
          </a:prstGeom>
          <a:solidFill>
            <a:schemeClr val="bg1">
              <a:lumMod val="85000"/>
            </a:schemeClr>
          </a:solidFill>
        </p:spPr>
        <p:txBody>
          <a:bodyPr wrap="square" rtlCol="0">
            <a:spAutoFit/>
          </a:bodyPr>
          <a:lstStyle/>
          <a:p>
            <a:r>
              <a:rPr lang="fr-CA" sz="1400" dirty="0" smtClean="0"/>
              <a:t>35,18%</a:t>
            </a:r>
            <a:endParaRPr lang="fr-CA" sz="1400" dirty="0"/>
          </a:p>
        </p:txBody>
      </p:sp>
      <p:cxnSp>
        <p:nvCxnSpPr>
          <p:cNvPr id="27" name="Connecteur droit avec flèche 26"/>
          <p:cNvCxnSpPr/>
          <p:nvPr/>
        </p:nvCxnSpPr>
        <p:spPr>
          <a:xfrm>
            <a:off x="1619672" y="3128813"/>
            <a:ext cx="1872208" cy="1236291"/>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555776" y="6386761"/>
            <a:ext cx="3816424" cy="276999"/>
          </a:xfrm>
          <a:prstGeom prst="rect">
            <a:avLst/>
          </a:prstGeom>
          <a:noFill/>
        </p:spPr>
        <p:txBody>
          <a:bodyPr wrap="square" rtlCol="0">
            <a:spAutoFit/>
          </a:bodyPr>
          <a:lstStyle/>
          <a:p>
            <a:pPr algn="ctr"/>
            <a:r>
              <a:rPr lang="fr-CA" sz="1200" dirty="0" smtClean="0"/>
              <a:t>Source: Enquêtes diverses du GROP</a:t>
            </a:r>
            <a:endParaRPr lang="fr-CA" sz="1200" dirty="0"/>
          </a:p>
        </p:txBody>
      </p:sp>
      <p:cxnSp>
        <p:nvCxnSpPr>
          <p:cNvPr id="8" name="Connecteur droit avec flèche 7"/>
          <p:cNvCxnSpPr/>
          <p:nvPr/>
        </p:nvCxnSpPr>
        <p:spPr>
          <a:xfrm flipV="1">
            <a:off x="880381" y="1556792"/>
            <a:ext cx="3115555" cy="108999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05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408113"/>
            <a:ext cx="7645400"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227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408113"/>
            <a:ext cx="7645400"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e 12"/>
          <p:cNvGrpSpPr/>
          <p:nvPr/>
        </p:nvGrpSpPr>
        <p:grpSpPr>
          <a:xfrm>
            <a:off x="1907704" y="1567829"/>
            <a:ext cx="576064" cy="3434857"/>
            <a:chOff x="2267744" y="1916832"/>
            <a:chExt cx="576064" cy="3096344"/>
          </a:xfrm>
        </p:grpSpPr>
        <p:cxnSp>
          <p:nvCxnSpPr>
            <p:cNvPr id="14" name="Connecteur droit 13"/>
            <p:cNvCxnSpPr/>
            <p:nvPr/>
          </p:nvCxnSpPr>
          <p:spPr>
            <a:xfrm flipV="1">
              <a:off x="2267744" y="1916832"/>
              <a:ext cx="0" cy="3096344"/>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267744" y="4698857"/>
              <a:ext cx="576064" cy="276999"/>
            </a:xfrm>
            <a:prstGeom prst="rect">
              <a:avLst/>
            </a:prstGeom>
            <a:solidFill>
              <a:schemeClr val="bg1">
                <a:lumMod val="95000"/>
              </a:schemeClr>
            </a:solidFill>
            <a:ln>
              <a:solidFill>
                <a:schemeClr val="tx1"/>
              </a:solidFill>
              <a:prstDash val="solid"/>
            </a:ln>
          </p:spPr>
          <p:txBody>
            <a:bodyPr wrap="square" rtlCol="0">
              <a:spAutoFit/>
            </a:bodyPr>
            <a:lstStyle/>
            <a:p>
              <a:pPr algn="ctr"/>
              <a:r>
                <a:rPr lang="fr-CA" sz="1200" dirty="0" smtClean="0"/>
                <a:t>PKP</a:t>
              </a:r>
              <a:endParaRPr lang="fr-CA" sz="1200" dirty="0"/>
            </a:p>
          </p:txBody>
        </p:sp>
      </p:grpSp>
    </p:spTree>
    <p:extLst>
      <p:ext uri="{BB962C8B-B14F-4D97-AF65-F5344CB8AC3E}">
        <p14:creationId xmlns:p14="http://schemas.microsoft.com/office/powerpoint/2010/main" val="5887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408113"/>
            <a:ext cx="7645400"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e 3"/>
          <p:cNvGrpSpPr/>
          <p:nvPr/>
        </p:nvGrpSpPr>
        <p:grpSpPr>
          <a:xfrm>
            <a:off x="1763688" y="1556792"/>
            <a:ext cx="576064" cy="3467422"/>
            <a:chOff x="2267744" y="1916832"/>
            <a:chExt cx="576064" cy="3096344"/>
          </a:xfrm>
        </p:grpSpPr>
        <p:cxnSp>
          <p:nvCxnSpPr>
            <p:cNvPr id="5" name="Connecteur droit 4"/>
            <p:cNvCxnSpPr/>
            <p:nvPr/>
          </p:nvCxnSpPr>
          <p:spPr>
            <a:xfrm flipV="1">
              <a:off x="2267744" y="1916832"/>
              <a:ext cx="0" cy="3096344"/>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267744" y="4698857"/>
              <a:ext cx="576064" cy="276999"/>
            </a:xfrm>
            <a:prstGeom prst="rect">
              <a:avLst/>
            </a:prstGeom>
            <a:solidFill>
              <a:schemeClr val="bg1">
                <a:lumMod val="95000"/>
              </a:schemeClr>
            </a:solidFill>
            <a:ln>
              <a:solidFill>
                <a:schemeClr val="tx1"/>
              </a:solidFill>
              <a:prstDash val="solid"/>
            </a:ln>
          </p:spPr>
          <p:txBody>
            <a:bodyPr wrap="square" rtlCol="0">
              <a:spAutoFit/>
            </a:bodyPr>
            <a:lstStyle/>
            <a:p>
              <a:pPr algn="ctr"/>
              <a:r>
                <a:rPr lang="fr-CA" sz="1200" dirty="0" smtClean="0"/>
                <a:t>PKP</a:t>
              </a:r>
              <a:endParaRPr lang="fr-CA" sz="1200" dirty="0"/>
            </a:p>
          </p:txBody>
        </p:sp>
      </p:grpSp>
      <p:grpSp>
        <p:nvGrpSpPr>
          <p:cNvPr id="10" name="Groupe 9"/>
          <p:cNvGrpSpPr/>
          <p:nvPr/>
        </p:nvGrpSpPr>
        <p:grpSpPr>
          <a:xfrm>
            <a:off x="4716016" y="1536973"/>
            <a:ext cx="576064" cy="3467422"/>
            <a:chOff x="5148064" y="1916832"/>
            <a:chExt cx="576064" cy="3096344"/>
          </a:xfrm>
        </p:grpSpPr>
        <p:cxnSp>
          <p:nvCxnSpPr>
            <p:cNvPr id="11" name="Connecteur droit 10"/>
            <p:cNvCxnSpPr/>
            <p:nvPr/>
          </p:nvCxnSpPr>
          <p:spPr>
            <a:xfrm flipV="1">
              <a:off x="5148064" y="1916832"/>
              <a:ext cx="0" cy="3096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148064" y="4698857"/>
              <a:ext cx="576064" cy="276999"/>
            </a:xfrm>
            <a:prstGeom prst="rect">
              <a:avLst/>
            </a:prstGeom>
            <a:solidFill>
              <a:schemeClr val="bg1">
                <a:lumMod val="95000"/>
              </a:schemeClr>
            </a:solidFill>
            <a:ln>
              <a:solidFill>
                <a:schemeClr val="tx1"/>
              </a:solidFill>
              <a:prstDash val="solid"/>
            </a:ln>
          </p:spPr>
          <p:txBody>
            <a:bodyPr wrap="square" rtlCol="0">
              <a:spAutoFit/>
            </a:bodyPr>
            <a:lstStyle/>
            <a:p>
              <a:pPr algn="ctr"/>
              <a:r>
                <a:rPr lang="fr-CA" sz="1200" dirty="0" smtClean="0"/>
                <a:t>LCN</a:t>
              </a:r>
              <a:endParaRPr lang="fr-CA" sz="1200" dirty="0"/>
            </a:p>
          </p:txBody>
        </p:sp>
      </p:grpSp>
    </p:spTree>
    <p:extLst>
      <p:ext uri="{BB962C8B-B14F-4D97-AF65-F5344CB8AC3E}">
        <p14:creationId xmlns:p14="http://schemas.microsoft.com/office/powerpoint/2010/main" val="29081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26068"/>
            <a:ext cx="7550326" cy="495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6856</a:t>
            </a:r>
            <a:endParaRPr lang="fr-CA" dirty="0"/>
          </a:p>
        </p:txBody>
      </p:sp>
    </p:spTree>
    <p:extLst>
      <p:ext uri="{BB962C8B-B14F-4D97-AF65-F5344CB8AC3E}">
        <p14:creationId xmlns:p14="http://schemas.microsoft.com/office/powerpoint/2010/main" val="57086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Huitième constat</a:t>
            </a:r>
            <a:endParaRPr lang="fr-CA" dirty="0"/>
          </a:p>
        </p:txBody>
      </p:sp>
      <p:sp>
        <p:nvSpPr>
          <p:cNvPr id="3" name="Espace réservé du contenu 2"/>
          <p:cNvSpPr>
            <a:spLocks noGrp="1"/>
          </p:cNvSpPr>
          <p:nvPr>
            <p:ph idx="1"/>
          </p:nvPr>
        </p:nvSpPr>
        <p:spPr/>
        <p:txBody>
          <a:bodyPr>
            <a:normAutofit fontScale="92500"/>
          </a:bodyPr>
          <a:lstStyle/>
          <a:p>
            <a:r>
              <a:rPr lang="fr-CA" dirty="0" smtClean="0"/>
              <a:t>Entre le début de la campagne électorale et la fin, le PQ a connu une érosion continue de ses appuis auprès de l’électorat francophone, passant d’un écart de plus de 10% à moins de 1% avec le PLQ.</a:t>
            </a:r>
          </a:p>
          <a:p>
            <a:r>
              <a:rPr lang="fr-CA" dirty="0" smtClean="0"/>
              <a:t>C’est la CAQ qui a surtout profité du transfert des voix francophones, celles-ci provenant d’électeurs centristes ou modérément fédéralistes, la CAQ perdant néanmoins une partie de ses appuis au profit du PLQ.</a:t>
            </a:r>
          </a:p>
        </p:txBody>
      </p:sp>
    </p:spTree>
    <p:extLst>
      <p:ext uri="{BB962C8B-B14F-4D97-AF65-F5344CB8AC3E}">
        <p14:creationId xmlns:p14="http://schemas.microsoft.com/office/powerpoint/2010/main" val="13399384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PARTICIPATION ÉLECTORALE</a:t>
            </a:r>
            <a:endParaRPr lang="fr-CA" dirty="0"/>
          </a:p>
        </p:txBody>
      </p:sp>
      <p:sp>
        <p:nvSpPr>
          <p:cNvPr id="3" name="Sous-titre 2"/>
          <p:cNvSpPr>
            <a:spLocks noGrp="1"/>
          </p:cNvSpPr>
          <p:nvPr>
            <p:ph type="subTitle" idx="1"/>
          </p:nvPr>
        </p:nvSpPr>
        <p:spPr/>
        <p:txBody>
          <a:bodyPr/>
          <a:lstStyle/>
          <a:p>
            <a:r>
              <a:rPr lang="fr-CA" dirty="0" smtClean="0"/>
              <a:t>COMPARAISON DES SCRUTINS DE 2012 ET DE 2014</a:t>
            </a:r>
            <a:endParaRPr lang="fr-CA" dirty="0"/>
          </a:p>
        </p:txBody>
      </p:sp>
    </p:spTree>
    <p:extLst>
      <p:ext uri="{BB962C8B-B14F-4D97-AF65-F5344CB8AC3E}">
        <p14:creationId xmlns:p14="http://schemas.microsoft.com/office/powerpoint/2010/main" val="2789370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261938"/>
            <a:ext cx="749617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186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552450"/>
            <a:ext cx="74961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872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561975"/>
            <a:ext cx="749617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0038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490538"/>
            <a:ext cx="7496175"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5652120" y="0"/>
            <a:ext cx="3384376" cy="6669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123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13" y="501650"/>
            <a:ext cx="8510587"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7092280" y="1340768"/>
            <a:ext cx="576064" cy="41764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7" name="Groupe 6"/>
          <p:cNvGrpSpPr/>
          <p:nvPr/>
        </p:nvGrpSpPr>
        <p:grpSpPr>
          <a:xfrm>
            <a:off x="899592" y="1236315"/>
            <a:ext cx="864096" cy="4248472"/>
            <a:chOff x="755576" y="1268760"/>
            <a:chExt cx="864096" cy="4248472"/>
          </a:xfrm>
        </p:grpSpPr>
        <p:cxnSp>
          <p:nvCxnSpPr>
            <p:cNvPr id="8" name="Connecteur droit 7"/>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55626" y="5178499"/>
              <a:ext cx="864046" cy="307777"/>
            </a:xfrm>
            <a:prstGeom prst="rect">
              <a:avLst/>
            </a:prstGeom>
            <a:solidFill>
              <a:schemeClr val="bg1">
                <a:lumMod val="85000"/>
              </a:schemeClr>
            </a:solidFill>
          </p:spPr>
          <p:txBody>
            <a:bodyPr wrap="square" rtlCol="0">
              <a:spAutoFit/>
            </a:bodyPr>
            <a:lstStyle/>
            <a:p>
              <a:r>
                <a:rPr lang="fr-CA" sz="1400" dirty="0" smtClean="0"/>
                <a:t>CRISE PQ</a:t>
              </a:r>
              <a:endParaRPr lang="fr-CA" sz="1400" dirty="0"/>
            </a:p>
          </p:txBody>
        </p:sp>
      </p:grpSp>
      <p:sp>
        <p:nvSpPr>
          <p:cNvPr id="13" name="ZoneTexte 12"/>
          <p:cNvSpPr txBox="1"/>
          <p:nvPr/>
        </p:nvSpPr>
        <p:spPr>
          <a:xfrm>
            <a:off x="3725863" y="2628056"/>
            <a:ext cx="792038" cy="307777"/>
          </a:xfrm>
          <a:prstGeom prst="rect">
            <a:avLst/>
          </a:prstGeom>
          <a:solidFill>
            <a:schemeClr val="bg1">
              <a:lumMod val="85000"/>
            </a:schemeClr>
          </a:solidFill>
        </p:spPr>
        <p:txBody>
          <a:bodyPr wrap="square" rtlCol="0">
            <a:spAutoFit/>
          </a:bodyPr>
          <a:lstStyle/>
          <a:p>
            <a:r>
              <a:rPr lang="fr-CA" sz="1400" dirty="0" smtClean="0"/>
              <a:t>31,95%</a:t>
            </a:r>
            <a:endParaRPr lang="fr-CA" sz="1400" dirty="0"/>
          </a:p>
        </p:txBody>
      </p:sp>
      <p:grpSp>
        <p:nvGrpSpPr>
          <p:cNvPr id="16" name="Groupe 15"/>
          <p:cNvGrpSpPr/>
          <p:nvPr/>
        </p:nvGrpSpPr>
        <p:grpSpPr>
          <a:xfrm>
            <a:off x="5292080" y="1196999"/>
            <a:ext cx="864096" cy="4248472"/>
            <a:chOff x="755576" y="1268760"/>
            <a:chExt cx="864096" cy="4248472"/>
          </a:xfrm>
        </p:grpSpPr>
        <p:cxnSp>
          <p:nvCxnSpPr>
            <p:cNvPr id="17" name="Connecteur droit 16"/>
            <p:cNvCxnSpPr/>
            <p:nvPr/>
          </p:nvCxnSpPr>
          <p:spPr>
            <a:xfrm flipV="1">
              <a:off x="755576" y="1268760"/>
              <a:ext cx="0" cy="42484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55626" y="5178499"/>
              <a:ext cx="864046" cy="307777"/>
            </a:xfrm>
            <a:prstGeom prst="rect">
              <a:avLst/>
            </a:prstGeom>
            <a:solidFill>
              <a:schemeClr val="bg1">
                <a:lumMod val="85000"/>
              </a:schemeClr>
            </a:solidFill>
          </p:spPr>
          <p:txBody>
            <a:bodyPr wrap="square" rtlCol="0">
              <a:spAutoFit/>
            </a:bodyPr>
            <a:lstStyle/>
            <a:p>
              <a:r>
                <a:rPr lang="fr-CA" sz="1400" dirty="0" smtClean="0"/>
                <a:t>DÉFICIT</a:t>
              </a:r>
              <a:endParaRPr lang="fr-CA" sz="1400" dirty="0"/>
            </a:p>
          </p:txBody>
        </p:sp>
      </p:grpSp>
      <p:grpSp>
        <p:nvGrpSpPr>
          <p:cNvPr id="4" name="Groupe 3"/>
          <p:cNvGrpSpPr/>
          <p:nvPr/>
        </p:nvGrpSpPr>
        <p:grpSpPr>
          <a:xfrm>
            <a:off x="6012110" y="1236315"/>
            <a:ext cx="1008162" cy="4280917"/>
            <a:chOff x="6012110" y="1236315"/>
            <a:chExt cx="1008162" cy="4280917"/>
          </a:xfrm>
        </p:grpSpPr>
        <p:cxnSp>
          <p:nvCxnSpPr>
            <p:cNvPr id="14" name="Connecteur droit 13"/>
            <p:cNvCxnSpPr/>
            <p:nvPr/>
          </p:nvCxnSpPr>
          <p:spPr>
            <a:xfrm flipV="1">
              <a:off x="6012110" y="1236315"/>
              <a:ext cx="0" cy="428091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012110" y="3167346"/>
              <a:ext cx="1008162" cy="307777"/>
            </a:xfrm>
            <a:prstGeom prst="rect">
              <a:avLst/>
            </a:prstGeom>
            <a:solidFill>
              <a:schemeClr val="bg1">
                <a:lumMod val="85000"/>
              </a:schemeClr>
            </a:solidFill>
          </p:spPr>
          <p:txBody>
            <a:bodyPr wrap="square" rtlCol="0">
              <a:spAutoFit/>
            </a:bodyPr>
            <a:lstStyle/>
            <a:p>
              <a:r>
                <a:rPr lang="fr-CA" sz="1400" dirty="0" smtClean="0"/>
                <a:t>MÉGANTIC</a:t>
              </a:r>
              <a:endParaRPr lang="fr-CA" sz="1400" dirty="0"/>
            </a:p>
          </p:txBody>
        </p:sp>
      </p:grpSp>
      <p:sp>
        <p:nvSpPr>
          <p:cNvPr id="19" name="ZoneTexte 18"/>
          <p:cNvSpPr txBox="1"/>
          <p:nvPr/>
        </p:nvSpPr>
        <p:spPr>
          <a:xfrm>
            <a:off x="2555776" y="6386761"/>
            <a:ext cx="3816424" cy="276999"/>
          </a:xfrm>
          <a:prstGeom prst="rect">
            <a:avLst/>
          </a:prstGeom>
          <a:noFill/>
        </p:spPr>
        <p:txBody>
          <a:bodyPr wrap="square" rtlCol="0">
            <a:spAutoFit/>
          </a:bodyPr>
          <a:lstStyle/>
          <a:p>
            <a:pPr algn="ctr"/>
            <a:r>
              <a:rPr lang="fr-CA" sz="1200" dirty="0" smtClean="0"/>
              <a:t>Source: Moniteurs du PQ</a:t>
            </a:r>
            <a:endParaRPr lang="fr-CA" sz="1200" dirty="0"/>
          </a:p>
        </p:txBody>
      </p:sp>
    </p:spTree>
    <p:extLst>
      <p:ext uri="{BB962C8B-B14F-4D97-AF65-F5344CB8AC3E}">
        <p14:creationId xmlns:p14="http://schemas.microsoft.com/office/powerpoint/2010/main" val="165769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Neuvième constat:</a:t>
            </a:r>
            <a:endParaRPr lang="fr-CA" dirty="0"/>
          </a:p>
        </p:txBody>
      </p:sp>
      <p:sp>
        <p:nvSpPr>
          <p:cNvPr id="3" name="Espace réservé du contenu 2"/>
          <p:cNvSpPr>
            <a:spLocks noGrp="1"/>
          </p:cNvSpPr>
          <p:nvPr>
            <p:ph idx="1"/>
          </p:nvPr>
        </p:nvSpPr>
        <p:spPr/>
        <p:txBody>
          <a:bodyPr>
            <a:normAutofit/>
          </a:bodyPr>
          <a:lstStyle/>
          <a:p>
            <a:r>
              <a:rPr lang="fr-CA" dirty="0" smtClean="0"/>
              <a:t>La </a:t>
            </a:r>
            <a:r>
              <a:rPr lang="fr-CA" dirty="0"/>
              <a:t>motivation pour aller voter a été plus élevée chez les non-francophones que lors des scrutins précédents où leur participation électorale </a:t>
            </a:r>
            <a:r>
              <a:rPr lang="fr-CA" dirty="0" smtClean="0"/>
              <a:t>était inférieure à celle </a:t>
            </a:r>
            <a:r>
              <a:rPr lang="fr-CA" dirty="0"/>
              <a:t>des francophones. </a:t>
            </a:r>
            <a:endParaRPr lang="fr-CA" dirty="0" smtClean="0"/>
          </a:p>
        </p:txBody>
      </p:sp>
    </p:spTree>
    <p:extLst>
      <p:ext uri="{BB962C8B-B14F-4D97-AF65-F5344CB8AC3E}">
        <p14:creationId xmlns:p14="http://schemas.microsoft.com/office/powerpoint/2010/main" val="18756603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Catégories électorales</a:t>
            </a:r>
            <a:endParaRPr lang="fr-CA" dirty="0"/>
          </a:p>
        </p:txBody>
      </p:sp>
      <p:pic>
        <p:nvPicPr>
          <p:cNvPr id="37890" name="Picture 2"/>
          <p:cNvPicPr>
            <a:picLocks noChangeAspect="1" noChangeArrowheads="1"/>
          </p:cNvPicPr>
          <p:nvPr/>
        </p:nvPicPr>
        <p:blipFill>
          <a:blip r:embed="rId2" cstate="print"/>
          <a:srcRect/>
          <a:stretch>
            <a:fillRect/>
          </a:stretch>
        </p:blipFill>
        <p:spPr bwMode="auto">
          <a:xfrm>
            <a:off x="1090613" y="1228725"/>
            <a:ext cx="6962775" cy="4400550"/>
          </a:xfrm>
          <a:prstGeom prst="rect">
            <a:avLst/>
          </a:prstGeom>
          <a:noFill/>
          <a:ln w="9525">
            <a:noFill/>
            <a:miter lim="800000"/>
            <a:headEnd/>
            <a:tailEnd/>
          </a:ln>
          <a:effectLst/>
        </p:spPr>
      </p:pic>
      <p:sp>
        <p:nvSpPr>
          <p:cNvPr id="5" name="ZoneTexte 4"/>
          <p:cNvSpPr txBox="1"/>
          <p:nvPr/>
        </p:nvSpPr>
        <p:spPr>
          <a:xfrm>
            <a:off x="2771800" y="5925096"/>
            <a:ext cx="3816424" cy="646331"/>
          </a:xfrm>
          <a:prstGeom prst="rect">
            <a:avLst/>
          </a:prstGeom>
          <a:noFill/>
        </p:spPr>
        <p:txBody>
          <a:bodyPr wrap="square" rtlCol="0">
            <a:spAutoFit/>
          </a:bodyPr>
          <a:lstStyle/>
          <a:p>
            <a:pPr algn="ctr"/>
            <a:r>
              <a:rPr lang="fr-CA" sz="1200" dirty="0" smtClean="0"/>
              <a:t>Source: </a:t>
            </a:r>
            <a:r>
              <a:rPr lang="fr-CA" sz="1200" i="1" dirty="0"/>
              <a:t>Un modèle de l’opinion publique québécoise, Analyse des attitudes et profils de  l’électorat </a:t>
            </a:r>
            <a:r>
              <a:rPr lang="fr-CA" sz="1200" i="1" dirty="0" smtClean="0"/>
              <a:t>québécois</a:t>
            </a:r>
            <a:r>
              <a:rPr lang="fr-CA" sz="1200" dirty="0" smtClean="0"/>
              <a:t>,</a:t>
            </a:r>
          </a:p>
          <a:p>
            <a:pPr algn="ctr"/>
            <a:r>
              <a:rPr lang="fr-CA" sz="1200" dirty="0" smtClean="0"/>
              <a:t>Juillet 2002, GROP</a:t>
            </a:r>
            <a:endParaRPr lang="fr-CA" sz="1200" dirty="0"/>
          </a:p>
        </p:txBody>
      </p:sp>
    </p:spTree>
    <p:extLst>
      <p:ext uri="{BB962C8B-B14F-4D97-AF65-F5344CB8AC3E}">
        <p14:creationId xmlns:p14="http://schemas.microsoft.com/office/powerpoint/2010/main" val="7628051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200150"/>
            <a:ext cx="7059613" cy="445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854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222375"/>
            <a:ext cx="7413625"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339752" y="5805264"/>
            <a:ext cx="4536504" cy="646331"/>
          </a:xfrm>
          <a:prstGeom prst="rect">
            <a:avLst/>
          </a:prstGeom>
          <a:noFill/>
        </p:spPr>
        <p:txBody>
          <a:bodyPr wrap="square" rtlCol="0">
            <a:spAutoFit/>
          </a:bodyPr>
          <a:lstStyle/>
          <a:p>
            <a:r>
              <a:rPr lang="fr-CA" sz="1200" dirty="0" smtClean="0"/>
              <a:t>Projections établies à partir des proportions, obtenues en juillet 2012, des francophones en rapport avec l’ensemble des répondants pour chacune des catégories de ce modèle.</a:t>
            </a:r>
            <a:endParaRPr lang="fr-CA" sz="1200" dirty="0"/>
          </a:p>
        </p:txBody>
      </p:sp>
    </p:spTree>
    <p:extLst>
      <p:ext uri="{BB962C8B-B14F-4D97-AF65-F5344CB8AC3E}">
        <p14:creationId xmlns:p14="http://schemas.microsoft.com/office/powerpoint/2010/main" val="38912770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01"/>
            <a:ext cx="8064896" cy="645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2123728" y="4437112"/>
            <a:ext cx="2376264" cy="1512168"/>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llipse 2"/>
          <p:cNvSpPr/>
          <p:nvPr/>
        </p:nvSpPr>
        <p:spPr>
          <a:xfrm>
            <a:off x="539552" y="2204864"/>
            <a:ext cx="2736304" cy="30963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3563888" y="548680"/>
            <a:ext cx="2736304" cy="5533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0000"/>
              </a:solidFill>
            </a:endParaRPr>
          </a:p>
        </p:txBody>
      </p:sp>
    </p:spTree>
    <p:extLst>
      <p:ext uri="{BB962C8B-B14F-4D97-AF65-F5344CB8AC3E}">
        <p14:creationId xmlns:p14="http://schemas.microsoft.com/office/powerpoint/2010/main" val="30772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Extrait du rapport de mai 2013</a:t>
            </a:r>
            <a:endParaRPr lang="fr-CA" dirty="0"/>
          </a:p>
        </p:txBody>
      </p:sp>
      <p:sp>
        <p:nvSpPr>
          <p:cNvPr id="3" name="Espace réservé du contenu 2"/>
          <p:cNvSpPr>
            <a:spLocks noGrp="1"/>
          </p:cNvSpPr>
          <p:nvPr>
            <p:ph idx="1"/>
          </p:nvPr>
        </p:nvSpPr>
        <p:spPr/>
        <p:txBody>
          <a:bodyPr>
            <a:normAutofit fontScale="70000" lnSpcReduction="20000"/>
          </a:bodyPr>
          <a:lstStyle/>
          <a:p>
            <a:pPr marL="0" indent="0" algn="just">
              <a:buNone/>
            </a:pPr>
            <a:r>
              <a:rPr lang="fr-CA" dirty="0"/>
              <a:t>Le Parti québécois a connu un recul important entre l’automne 2012 et le printemps 2013 : les deux grands partis, PLQ et PQ se retrouvant nez à nez chez les francophones. Pour l’ensemble de la population, si des élections avaient eu lieu le PLQ aurait recueilli entre 38% et 41% des voix et le PQ entre 24% et 26%, assurant une majorité parlementaire aux libéraux. Si dans les régions nordiques allant de l’Abitibi à la Gaspésie, le Parti québécois dominait encore en mai 2013 le paysage politique, il recule drastiquement dans d’autres régions dont non seulement le Québec tranquille et la grande région de Québec, mais également sur l’île de Montréal et dans la couronne nord de Montréal.</a:t>
            </a:r>
          </a:p>
          <a:p>
            <a:pPr marL="0" indent="0" algn="just">
              <a:buNone/>
            </a:pPr>
            <a:endParaRPr lang="fr-CA" dirty="0" smtClean="0"/>
          </a:p>
          <a:p>
            <a:pPr marL="0" indent="0" algn="just">
              <a:buNone/>
            </a:pPr>
            <a:r>
              <a:rPr lang="fr-CA" dirty="0" smtClean="0"/>
              <a:t>L’électorat </a:t>
            </a:r>
            <a:r>
              <a:rPr lang="fr-CA" dirty="0"/>
              <a:t>du PLQ est avant tout composé de fédéralistes, celui de la CAQ autant de fédéralistes que de centristes, celui du PQ et du PON rassemble d’abord des souverainistes, alors que celui de QS réunit autant des souverainistes que des centristes. </a:t>
            </a:r>
          </a:p>
          <a:p>
            <a:endParaRPr lang="fr-CA" dirty="0"/>
          </a:p>
        </p:txBody>
      </p:sp>
    </p:spTree>
    <p:extLst>
      <p:ext uri="{BB962C8B-B14F-4D97-AF65-F5344CB8AC3E}">
        <p14:creationId xmlns:p14="http://schemas.microsoft.com/office/powerpoint/2010/main" val="75324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476672"/>
            <a:ext cx="7416824" cy="369332"/>
          </a:xfrm>
          <a:prstGeom prst="rect">
            <a:avLst/>
          </a:prstGeom>
          <a:noFill/>
        </p:spPr>
        <p:txBody>
          <a:bodyPr wrap="square" rtlCol="0">
            <a:spAutoFit/>
          </a:bodyPr>
          <a:lstStyle/>
          <a:p>
            <a:pPr algn="ctr"/>
            <a:r>
              <a:rPr lang="fr-CA" dirty="0" smtClean="0"/>
              <a:t>Cumul des terrains quotidiens du 5 mars au 6 avril N = 8274</a:t>
            </a:r>
            <a:endParaRPr lang="fr-CA"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404938"/>
            <a:ext cx="6858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e 11"/>
          <p:cNvGrpSpPr/>
          <p:nvPr/>
        </p:nvGrpSpPr>
        <p:grpSpPr>
          <a:xfrm>
            <a:off x="2195736" y="1920602"/>
            <a:ext cx="576064" cy="3096344"/>
            <a:chOff x="2267744" y="1916832"/>
            <a:chExt cx="576064" cy="3096344"/>
          </a:xfrm>
        </p:grpSpPr>
        <p:cxnSp>
          <p:nvCxnSpPr>
            <p:cNvPr id="4" name="Connecteur droit 3"/>
            <p:cNvCxnSpPr/>
            <p:nvPr/>
          </p:nvCxnSpPr>
          <p:spPr>
            <a:xfrm flipV="1">
              <a:off x="2267744" y="1916832"/>
              <a:ext cx="0" cy="3096344"/>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2267744" y="4698857"/>
              <a:ext cx="576064" cy="276999"/>
            </a:xfrm>
            <a:prstGeom prst="rect">
              <a:avLst/>
            </a:prstGeom>
            <a:solidFill>
              <a:schemeClr val="bg1">
                <a:lumMod val="95000"/>
              </a:schemeClr>
            </a:solidFill>
            <a:ln>
              <a:solidFill>
                <a:schemeClr val="tx1"/>
              </a:solidFill>
              <a:prstDash val="solid"/>
            </a:ln>
          </p:spPr>
          <p:txBody>
            <a:bodyPr wrap="square" rtlCol="0">
              <a:spAutoFit/>
            </a:bodyPr>
            <a:lstStyle/>
            <a:p>
              <a:pPr algn="ctr"/>
              <a:r>
                <a:rPr lang="fr-CA" sz="1200" dirty="0" smtClean="0"/>
                <a:t>PKP</a:t>
              </a:r>
              <a:endParaRPr lang="fr-CA" sz="1200" dirty="0"/>
            </a:p>
          </p:txBody>
        </p:sp>
      </p:grpSp>
      <p:grpSp>
        <p:nvGrpSpPr>
          <p:cNvPr id="17" name="Groupe 16"/>
          <p:cNvGrpSpPr/>
          <p:nvPr/>
        </p:nvGrpSpPr>
        <p:grpSpPr>
          <a:xfrm>
            <a:off x="4860032" y="1908817"/>
            <a:ext cx="576064" cy="3096344"/>
            <a:chOff x="5148064" y="1916832"/>
            <a:chExt cx="576064" cy="3096344"/>
          </a:xfrm>
        </p:grpSpPr>
        <p:cxnSp>
          <p:nvCxnSpPr>
            <p:cNvPr id="14" name="Connecteur droit 13"/>
            <p:cNvCxnSpPr/>
            <p:nvPr/>
          </p:nvCxnSpPr>
          <p:spPr>
            <a:xfrm flipV="1">
              <a:off x="5148064" y="1916832"/>
              <a:ext cx="0" cy="3096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148064" y="4698857"/>
              <a:ext cx="576064" cy="276999"/>
            </a:xfrm>
            <a:prstGeom prst="rect">
              <a:avLst/>
            </a:prstGeom>
            <a:solidFill>
              <a:schemeClr val="bg1">
                <a:lumMod val="95000"/>
              </a:schemeClr>
            </a:solidFill>
            <a:ln>
              <a:solidFill>
                <a:schemeClr val="tx1"/>
              </a:solidFill>
              <a:prstDash val="solid"/>
            </a:ln>
          </p:spPr>
          <p:txBody>
            <a:bodyPr wrap="square" rtlCol="0">
              <a:spAutoFit/>
            </a:bodyPr>
            <a:lstStyle/>
            <a:p>
              <a:pPr algn="ctr"/>
              <a:r>
                <a:rPr lang="fr-CA" sz="1200" dirty="0" smtClean="0"/>
                <a:t>LCN</a:t>
              </a:r>
              <a:endParaRPr lang="fr-CA" sz="1200" dirty="0"/>
            </a:p>
          </p:txBody>
        </p:sp>
      </p:grpSp>
    </p:spTree>
    <p:extLst>
      <p:ext uri="{BB962C8B-B14F-4D97-AF65-F5344CB8AC3E}">
        <p14:creationId xmlns:p14="http://schemas.microsoft.com/office/powerpoint/2010/main" val="12753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Premier constat</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Avec l’arrivée d’un troisième parti pouvant lui prendre sur sa droite plus du cinquième des intentions de vote, puis d’un quatrième lui prenant sur sa gauche quelques pourcents, le PQ peut difficilement atteindre des scores aussi élevés que par le passé, alors que le PLQ peut toujours compter sur les suffrages des non-francophones ce qui lui assure un coussin de 20% des voix auquel peut venir s’ajouter un autre 20% en provenance d’électeurs francophones.</a:t>
            </a:r>
            <a:endParaRPr lang="fr-CA" dirty="0"/>
          </a:p>
        </p:txBody>
      </p:sp>
    </p:spTree>
    <p:extLst>
      <p:ext uri="{BB962C8B-B14F-4D97-AF65-F5344CB8AC3E}">
        <p14:creationId xmlns:p14="http://schemas.microsoft.com/office/powerpoint/2010/main" val="3636620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LA QUESTION NATIONALE</a:t>
            </a:r>
            <a:endParaRPr lang="fr-CA" dirty="0"/>
          </a:p>
        </p:txBody>
      </p:sp>
      <p:sp>
        <p:nvSpPr>
          <p:cNvPr id="3" name="Sous-titre 2"/>
          <p:cNvSpPr>
            <a:spLocks noGrp="1"/>
          </p:cNvSpPr>
          <p:nvPr>
            <p:ph type="subTitle" idx="1"/>
          </p:nvPr>
        </p:nvSpPr>
        <p:spPr/>
        <p:txBody>
          <a:bodyPr/>
          <a:lstStyle/>
          <a:p>
            <a:r>
              <a:rPr lang="fr-CA" dirty="0" smtClean="0"/>
              <a:t>L’AUTOPOSITIONNEMENT CONSTITUTIONNEL</a:t>
            </a:r>
            <a:endParaRPr lang="fr-CA" dirty="0"/>
          </a:p>
        </p:txBody>
      </p:sp>
    </p:spTree>
    <p:extLst>
      <p:ext uri="{BB962C8B-B14F-4D97-AF65-F5344CB8AC3E}">
        <p14:creationId xmlns:p14="http://schemas.microsoft.com/office/powerpoint/2010/main" val="3993185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4093</TotalTime>
  <Words>1215</Words>
  <Application>Microsoft Office PowerPoint</Application>
  <PresentationFormat>Affichage à l'écran (4:3)</PresentationFormat>
  <Paragraphs>113</Paragraphs>
  <Slides>65</Slides>
  <Notes>0</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Thème Office</vt:lpstr>
      <vt:lpstr>Analyses électorales</vt:lpstr>
      <vt:lpstr>ÉVOLUTION DES INTENTIONS ÉLECTORALES</vt:lpstr>
      <vt:lpstr>Présentation PowerPoint</vt:lpstr>
      <vt:lpstr>Présentation PowerPoint</vt:lpstr>
      <vt:lpstr>Présentation PowerPoint</vt:lpstr>
      <vt:lpstr>Présentation PowerPoint</vt:lpstr>
      <vt:lpstr>Présentation PowerPoint</vt:lpstr>
      <vt:lpstr>Premier constat</vt:lpstr>
      <vt:lpstr>LA QUESTION NATIONALE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Deuxième constat</vt:lpstr>
      <vt:lpstr>La question nationale</vt:lpstr>
      <vt:lpstr>Présentation PowerPoint</vt:lpstr>
      <vt:lpstr>Présentation PowerPoint</vt:lpstr>
      <vt:lpstr>Présentation PowerPoint</vt:lpstr>
      <vt:lpstr>Troisième constat</vt:lpstr>
      <vt:lpstr>La question nationale</vt:lpstr>
      <vt:lpstr>Présentation PowerPoint</vt:lpstr>
      <vt:lpstr>Présentation PowerPoint</vt:lpstr>
      <vt:lpstr>Présentation PowerPoint</vt:lpstr>
      <vt:lpstr>Quatrième constat</vt:lpstr>
      <vt:lpstr>LA QUESTION NATIONALE</vt:lpstr>
      <vt:lpstr>Présentation PowerPoint</vt:lpstr>
      <vt:lpstr>Présentation PowerPoint</vt:lpstr>
      <vt:lpstr>Présentation PowerPoint</vt:lpstr>
      <vt:lpstr>Présentation PowerPoint</vt:lpstr>
      <vt:lpstr>Présentation PowerPoint</vt:lpstr>
      <vt:lpstr>LA QUESTION NATIONALE</vt:lpstr>
      <vt:lpstr>Présentation PowerPoint</vt:lpstr>
      <vt:lpstr>Présentation PowerPoint</vt:lpstr>
      <vt:lpstr>Cinquième constat</vt:lpstr>
      <vt:lpstr>LA CAMPAGNE ÉLECTORALE</vt:lpstr>
      <vt:lpstr>Présentation PowerPoint</vt:lpstr>
      <vt:lpstr>Présentation PowerPoint</vt:lpstr>
      <vt:lpstr>Présentation PowerPoint</vt:lpstr>
      <vt:lpstr>Sixième constat</vt:lpstr>
      <vt:lpstr>Présentation PowerPoint</vt:lpstr>
      <vt:lpstr>Présentation PowerPoint</vt:lpstr>
      <vt:lpstr>Présentation PowerPoint</vt:lpstr>
      <vt:lpstr>Présentation PowerPoint</vt:lpstr>
      <vt:lpstr>Septième constat</vt:lpstr>
      <vt:lpstr>Présentation PowerPoint</vt:lpstr>
      <vt:lpstr>Présentation PowerPoint</vt:lpstr>
      <vt:lpstr>Présentation PowerPoint</vt:lpstr>
      <vt:lpstr>Présentation PowerPoint</vt:lpstr>
      <vt:lpstr>Présentation PowerPoint</vt:lpstr>
      <vt:lpstr>Huitième constat</vt:lpstr>
      <vt:lpstr>PARTICIPATION ÉLECTORALE</vt:lpstr>
      <vt:lpstr>Présentation PowerPoint</vt:lpstr>
      <vt:lpstr>Présentation PowerPoint</vt:lpstr>
      <vt:lpstr>Présentation PowerPoint</vt:lpstr>
      <vt:lpstr>Présentation PowerPoint</vt:lpstr>
      <vt:lpstr>Neuvième constat:</vt:lpstr>
      <vt:lpstr>Catégories électorales</vt:lpstr>
      <vt:lpstr>Présentation PowerPoint</vt:lpstr>
      <vt:lpstr>Présentation PowerPoint</vt:lpstr>
      <vt:lpstr>Présentation PowerPoint</vt:lpstr>
      <vt:lpstr>Extrait du rapport de mai 2013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Pierre-Alain Cotnoir</dc:creator>
  <cp:lastModifiedBy>Pierre-Alain Cotnoir</cp:lastModifiedBy>
  <cp:revision>235</cp:revision>
  <dcterms:created xsi:type="dcterms:W3CDTF">2014-04-09T19:57:20Z</dcterms:created>
  <dcterms:modified xsi:type="dcterms:W3CDTF">2014-05-20T19:23:27Z</dcterms:modified>
</cp:coreProperties>
</file>